
<file path=[Content_Types].xml><?xml version="1.0" encoding="utf-8"?>
<Types xmlns="http://schemas.openxmlformats.org/package/2006/content-types">
  <Default Extension="png" ContentType="image/png"/>
  <Default Extension="jpeg" ContentType="image/jpeg"/>
  <Default Extension="JPG" ContentType="image/.jp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3"/>
  </p:sldMasterIdLst>
  <p:notesMasterIdLst>
    <p:notesMasterId r:id="rId5"/>
  </p:notesMasterIdLst>
  <p:handoutMasterIdLst>
    <p:handoutMasterId r:id="rId43"/>
  </p:handoutMasterIdLst>
  <p:sldIdLst>
    <p:sldId id="256" r:id="rId4"/>
    <p:sldId id="273" r:id="rId6"/>
    <p:sldId id="354" r:id="rId7"/>
    <p:sldId id="275" r:id="rId8"/>
    <p:sldId id="401" r:id="rId9"/>
    <p:sldId id="402" r:id="rId10"/>
    <p:sldId id="479" r:id="rId11"/>
    <p:sldId id="480" r:id="rId12"/>
    <p:sldId id="510" r:id="rId13"/>
    <p:sldId id="481" r:id="rId14"/>
    <p:sldId id="482" r:id="rId15"/>
    <p:sldId id="483" r:id="rId16"/>
    <p:sldId id="484" r:id="rId17"/>
    <p:sldId id="277" r:id="rId18"/>
    <p:sldId id="315" r:id="rId19"/>
    <p:sldId id="430" r:id="rId20"/>
    <p:sldId id="456" r:id="rId21"/>
    <p:sldId id="378" r:id="rId22"/>
    <p:sldId id="356" r:id="rId23"/>
    <p:sldId id="278" r:id="rId24"/>
    <p:sldId id="283" r:id="rId25"/>
    <p:sldId id="284" r:id="rId26"/>
    <p:sldId id="298" r:id="rId27"/>
    <p:sldId id="380" r:id="rId28"/>
    <p:sldId id="291" r:id="rId29"/>
    <p:sldId id="292" r:id="rId30"/>
    <p:sldId id="295" r:id="rId31"/>
    <p:sldId id="296" r:id="rId32"/>
    <p:sldId id="355" r:id="rId33"/>
    <p:sldId id="431" r:id="rId34"/>
    <p:sldId id="302" r:id="rId35"/>
    <p:sldId id="381" r:id="rId36"/>
    <p:sldId id="434" r:id="rId37"/>
    <p:sldId id="455" r:id="rId38"/>
    <p:sldId id="433" r:id="rId39"/>
    <p:sldId id="454" r:id="rId40"/>
    <p:sldId id="357" r:id="rId41"/>
    <p:sldId id="261" r:id="rId42"/>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modifyVerifier cryptProviderType="rsaFull" cryptAlgorithmClass="hash" cryptAlgorithmType="typeAny" cryptAlgorithmSid="4" spinCount="100000" saltData="n7HY0epMtHBV9jZzh3B7eA==" hashData="TAUJh8Aq0wW+n8T9kZSs4wwkFOo="/>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175000" initials="P" lastIdx="1" clrIdx="0"/>
  <p:cmAuthor id="2" name="Hu Cui Cui 胡翠翠" initials="H" lastIdx="2" clrIdx="0"/>
  <p:cmAuthor id="3" name="P150993" initials="P" lastIdx="1" clrIdx="1"/>
  <p:cmAuthor id="4" name="P163133" initials="P" lastIdx="4" clrIdx="2"/>
  <p:cmAuthor id="5" name="未定义" initials="未"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86"/>
    <a:srgbClr val="00AAE8"/>
    <a:srgbClr val="006AAF"/>
    <a:srgbClr val="0C4C87"/>
    <a:srgbClr val="DAD900"/>
    <a:srgbClr val="3B38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75" autoAdjust="0"/>
  </p:normalViewPr>
  <p:slideViewPr>
    <p:cSldViewPr showGuides="1">
      <p:cViewPr>
        <p:scale>
          <a:sx n="66" d="100"/>
          <a:sy n="66" d="100"/>
        </p:scale>
        <p:origin x="978" y="438"/>
      </p:cViewPr>
      <p:guideLst>
        <p:guide orient="horz" pos="1278"/>
        <p:guide orient="horz" pos="4000"/>
        <p:guide orient="horz" pos="464"/>
        <p:guide orient="horz" pos="663"/>
        <p:guide pos="529"/>
        <p:guide pos="6911"/>
        <p:guide pos="3828"/>
        <p:guide pos="664"/>
        <p:guide pos="7196"/>
      </p:guideLst>
    </p:cSldViewPr>
  </p:slideViewPr>
  <p:notesTextViewPr>
    <p:cViewPr>
      <p:scale>
        <a:sx n="1" d="1"/>
        <a:sy n="1" d="1"/>
      </p:scale>
      <p:origin x="0" y="0"/>
    </p:cViewPr>
  </p:notesTextViewPr>
  <p:notesViewPr>
    <p:cSldViewPr>
      <p:cViewPr varScale="1">
        <p:scale>
          <a:sx n="66" d="100"/>
          <a:sy n="66" d="100"/>
        </p:scale>
        <p:origin x="3252" y="8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rgbClr val="FFFFFF">
        <a:alpha val="90000"/>
      </a:srgbClr>
    </dgm:fillClrLst>
    <dgm:linClrLst meth="repeat">
      <a:srgbClr val="00AAE8"/>
    </dgm:linClrLst>
    <dgm:effectClrLst/>
    <dgm:txLinClrLst/>
    <dgm:txFillClrLst meth="repeat">
      <a:srgbClr val="004A86"/>
    </dgm:txFillClrLst>
    <dgm:txEffectClrLst/>
  </dgm:styleLbl>
  <dgm:styleLbl name="alignAccFollowNode1">
    <dgm:fillClrLst meth="repeat">
      <a:srgbClr val="00AAE8">
        <a:alpha val="90000"/>
        <a:tint val="40000"/>
      </a:srgbClr>
    </dgm:fillClrLst>
    <dgm:linClrLst meth="repeat">
      <a:srgbClr val="00AAE8">
        <a:alpha val="90000"/>
        <a:tint val="40000"/>
      </a:srgbClr>
    </dgm:linClrLst>
    <dgm:effectClrLst/>
    <dgm:txLinClrLst/>
    <dgm:txFillClrLst meth="repeat">
      <a:srgbClr val="004A86"/>
    </dgm:txFillClrLst>
    <dgm:txEffectClrLst/>
  </dgm:styleLbl>
  <dgm:styleLbl name="alignImgPlace1">
    <dgm:fillClrLst meth="repeat">
      <a:srgbClr val="00AAE8">
        <a:tint val="50000"/>
      </a:srgbClr>
    </dgm:fillClrLst>
    <dgm:linClrLst meth="repeat">
      <a:srgbClr val="FFFFFF"/>
    </dgm:linClrLst>
    <dgm:effectClrLst/>
    <dgm:txLinClrLst/>
    <dgm:txFillClrLst meth="repeat">
      <a:srgbClr val="FFFFFF"/>
    </dgm:txFillClrLst>
    <dgm:txEffectClrLst/>
  </dgm:styleLbl>
  <dgm:styleLbl name="alignNode1">
    <dgm:fillClrLst meth="repeat">
      <a:srgbClr val="00AAE8"/>
    </dgm:fillClrLst>
    <dgm:linClrLst meth="repeat">
      <a:srgbClr val="00AAE8"/>
    </dgm:linClrLst>
    <dgm:effectClrLst/>
    <dgm:txLinClrLst/>
    <dgm:txFillClrLst/>
    <dgm:txEffectClrLst/>
  </dgm:styleLbl>
  <dgm:styleLbl name="asst0">
    <dgm:fillClrLst meth="repeat">
      <a:srgbClr val="00AAE8"/>
    </dgm:fillClrLst>
    <dgm:linClrLst meth="repeat">
      <a:srgbClr val="FFFFFF"/>
    </dgm:linClrLst>
    <dgm:effectClrLst/>
    <dgm:txLinClrLst/>
    <dgm:txFillClrLst/>
    <dgm:txEffectClrLst/>
  </dgm:styleLbl>
  <dgm:styleLbl name="asst1">
    <dgm:fillClrLst meth="repeat">
      <a:srgbClr val="00AAE8"/>
    </dgm:fillClrLst>
    <dgm:linClrLst meth="repeat">
      <a:srgbClr val="FFFFFF"/>
    </dgm:linClrLst>
    <dgm:effectClrLst/>
    <dgm:txLinClrLst/>
    <dgm:txFillClrLst/>
    <dgm:txEffectClrLst/>
  </dgm:styleLbl>
  <dgm:styleLbl name="asst2">
    <dgm:fillClrLst meth="repeat">
      <a:srgbClr val="00AAE8"/>
    </dgm:fillClrLst>
    <dgm:linClrLst meth="repeat">
      <a:srgbClr val="FFFFFF"/>
    </dgm:linClrLst>
    <dgm:effectClrLst/>
    <dgm:txLinClrLst/>
    <dgm:txFillClrLst/>
    <dgm:txEffectClrLst/>
  </dgm:styleLbl>
  <dgm:styleLbl name="asst3">
    <dgm:fillClrLst meth="repeat">
      <a:srgbClr val="00AAE8"/>
    </dgm:fillClrLst>
    <dgm:linClrLst meth="repeat">
      <a:srgbClr val="FFFFFF"/>
    </dgm:linClrLst>
    <dgm:effectClrLst/>
    <dgm:txLinClrLst/>
    <dgm:txFillClrLst/>
    <dgm:txEffectClrLst/>
  </dgm:styleLbl>
  <dgm:styleLbl name="asst4">
    <dgm:fillClrLst meth="repeat">
      <a:srgbClr val="00AAE8"/>
    </dgm:fillClrLst>
    <dgm:linClrLst meth="repeat">
      <a:srgbClr val="FFFFFF"/>
    </dgm:linClrLst>
    <dgm:effectClrLst/>
    <dgm:txLinClrLst/>
    <dgm:txFillClrLst/>
    <dgm:txEffectClrLst/>
  </dgm:styleLbl>
  <dgm:styleLbl name="bgAcc1">
    <dgm:fillClrLst meth="repeat">
      <a:srgbClr val="FFFFFF">
        <a:alpha val="90000"/>
      </a:srgbClr>
    </dgm:fillClrLst>
    <dgm:linClrLst meth="repeat">
      <a:srgbClr val="00AAE8"/>
    </dgm:linClrLst>
    <dgm:effectClrLst/>
    <dgm:txLinClrLst/>
    <dgm:txFillClrLst meth="repeat">
      <a:srgbClr val="004A86"/>
    </dgm:txFillClrLst>
    <dgm:txEffectClrLst/>
  </dgm:styleLbl>
  <dgm:styleLbl name="bgAccFollowNode1">
    <dgm:fillClrLst meth="repeat">
      <a:srgbClr val="00AAE8">
        <a:alpha val="90000"/>
        <a:tint val="40000"/>
      </a:srgbClr>
    </dgm:fillClrLst>
    <dgm:linClrLst meth="repeat">
      <a:srgbClr val="00AAE8">
        <a:alpha val="90000"/>
        <a:tint val="40000"/>
      </a:srgbClr>
    </dgm:linClrLst>
    <dgm:effectClrLst/>
    <dgm:txLinClrLst/>
    <dgm:txFillClrLst meth="repeat">
      <a:srgbClr val="004A86"/>
    </dgm:txFillClrLst>
    <dgm:txEffectClrLst/>
  </dgm:styleLbl>
  <dgm:styleLbl name="bgImgPlace1">
    <dgm:fillClrLst meth="repeat">
      <a:srgbClr val="00AAE8">
        <a:tint val="50000"/>
      </a:srgbClr>
    </dgm:fillClrLst>
    <dgm:linClrLst meth="repeat">
      <a:srgbClr val="FFFFFF"/>
    </dgm:linClrLst>
    <dgm:effectClrLst/>
    <dgm:txLinClrLst/>
    <dgm:txFillClrLst meth="repeat">
      <a:srgbClr val="FFFFFF"/>
    </dgm:txFillClrLst>
    <dgm:txEffectClrLst/>
  </dgm:styleLbl>
  <dgm:styleLbl name="bgShp">
    <dgm:fillClrLst meth="repeat">
      <a:srgbClr val="00AAE8">
        <a:tint val="40000"/>
      </a:srgbClr>
    </dgm:fillClrLst>
    <dgm:linClrLst meth="repeat">
      <a:srgbClr val="00AAE8"/>
    </dgm:linClrLst>
    <dgm:effectClrLst/>
    <dgm:txLinClrLst/>
    <dgm:txFillClrLst meth="repeat">
      <a:srgbClr val="004A86"/>
    </dgm:txFillClrLst>
    <dgm:txEffectClrLst/>
  </dgm:styleLbl>
  <dgm:styleLbl name="bgSibTrans2D1">
    <dgm:fillClrLst meth="repeat">
      <a:srgbClr val="00AAE8">
        <a:tint val="60000"/>
      </a:srgbClr>
    </dgm:fillClrLst>
    <dgm:linClrLst meth="repeat">
      <a:srgbClr val="00AAE8">
        <a:tint val="60000"/>
      </a:srgbClr>
    </dgm:linClrLst>
    <dgm:effectClrLst/>
    <dgm:txLinClrLst/>
    <dgm:txFillClrLst/>
    <dgm:txEffectClrLst/>
  </dgm:styleLbl>
  <dgm:styleLbl name="callout">
    <dgm:fillClrLst meth="repeat">
      <a:srgbClr val="00AAE8"/>
    </dgm:fillClrLst>
    <dgm:linClrLst meth="repeat">
      <a:srgbClr val="00AAE8">
        <a:tint val="50000"/>
      </a:srgbClr>
    </dgm:linClrLst>
    <dgm:effectClrLst/>
    <dgm:txLinClrLst/>
    <dgm:txFillClrLst meth="repeat">
      <a:srgbClr val="004A86"/>
    </dgm:txFillClrLst>
    <dgm:txEffectClrLst/>
  </dgm:styleLbl>
  <dgm:styleLbl name="conFgAcc1">
    <dgm:fillClrLst meth="repeat">
      <a:srgbClr val="FFFFFF">
        <a:alpha val="90000"/>
      </a:srgbClr>
    </dgm:fillClrLst>
    <dgm:linClrLst meth="repeat">
      <a:srgbClr val="00AAE8"/>
    </dgm:linClrLst>
    <dgm:effectClrLst/>
    <dgm:txLinClrLst/>
    <dgm:txFillClrLst meth="repeat">
      <a:srgbClr val="004A86"/>
    </dgm:txFillClrLst>
    <dgm:txEffectClrLst/>
  </dgm:styleLbl>
  <dgm:styleLbl name="dkBgShp">
    <dgm:fillClrLst meth="repeat">
      <a:srgbClr val="00AAE8">
        <a:shade val="80000"/>
      </a:srgbClr>
    </dgm:fillClrLst>
    <dgm:linClrLst meth="repeat">
      <a:srgbClr val="00AAE8"/>
    </dgm:linClrLst>
    <dgm:effectClrLst/>
    <dgm:txLinClrLst/>
    <dgm:txFillClrLst meth="repeat">
      <a:srgbClr val="FFFFFF"/>
    </dgm:txFillClrLst>
    <dgm:txEffectClrLst/>
  </dgm:styleLbl>
  <dgm:styleLbl name="fgAcc0">
    <dgm:fillClrLst meth="repeat">
      <a:srgbClr val="FFFFFF">
        <a:alpha val="90000"/>
      </a:srgbClr>
    </dgm:fillClrLst>
    <dgm:linClrLst meth="repeat">
      <a:srgbClr val="00AAE8"/>
    </dgm:linClrLst>
    <dgm:effectClrLst/>
    <dgm:txLinClrLst/>
    <dgm:txFillClrLst meth="repeat">
      <a:srgbClr val="004A86"/>
    </dgm:txFillClrLst>
    <dgm:txEffectClrLst/>
  </dgm:styleLbl>
  <dgm:styleLbl name="fgAcc1">
    <dgm:fillClrLst meth="repeat">
      <a:srgbClr val="FFFFFF">
        <a:alpha val="90000"/>
      </a:srgbClr>
    </dgm:fillClrLst>
    <dgm:linClrLst meth="repeat">
      <a:srgbClr val="00AAE8"/>
    </dgm:linClrLst>
    <dgm:effectClrLst/>
    <dgm:txLinClrLst/>
    <dgm:txFillClrLst meth="repeat">
      <a:srgbClr val="004A86"/>
    </dgm:txFillClrLst>
    <dgm:txEffectClrLst/>
  </dgm:styleLbl>
  <dgm:styleLbl name="fgAcc2">
    <dgm:fillClrLst meth="repeat">
      <a:srgbClr val="FFFFFF">
        <a:alpha val="90000"/>
      </a:srgbClr>
    </dgm:fillClrLst>
    <dgm:linClrLst meth="repeat">
      <a:srgbClr val="00AAE8"/>
    </dgm:linClrLst>
    <dgm:effectClrLst/>
    <dgm:txLinClrLst/>
    <dgm:txFillClrLst meth="repeat">
      <a:srgbClr val="004A86"/>
    </dgm:txFillClrLst>
    <dgm:txEffectClrLst/>
  </dgm:styleLbl>
  <dgm:styleLbl name="fgAcc3">
    <dgm:fillClrLst meth="repeat">
      <a:srgbClr val="FFFFFF">
        <a:alpha val="90000"/>
      </a:srgbClr>
    </dgm:fillClrLst>
    <dgm:linClrLst meth="repeat">
      <a:srgbClr val="00AAE8"/>
    </dgm:linClrLst>
    <dgm:effectClrLst/>
    <dgm:txLinClrLst/>
    <dgm:txFillClrLst meth="repeat">
      <a:srgbClr val="004A86"/>
    </dgm:txFillClrLst>
    <dgm:txEffectClrLst/>
  </dgm:styleLbl>
  <dgm:styleLbl name="fgAcc4">
    <dgm:fillClrLst meth="repeat">
      <a:srgbClr val="FFFFFF">
        <a:alpha val="90000"/>
      </a:srgbClr>
    </dgm:fillClrLst>
    <dgm:linClrLst meth="repeat">
      <a:srgbClr val="00AAE8"/>
    </dgm:linClrLst>
    <dgm:effectClrLst/>
    <dgm:txLinClrLst/>
    <dgm:txFillClrLst meth="repeat">
      <a:srgbClr val="004A86"/>
    </dgm:txFillClrLst>
    <dgm:txEffectClrLst/>
  </dgm:styleLbl>
  <dgm:styleLbl name="fgAccFollowNode1">
    <dgm:fillClrLst meth="repeat">
      <a:srgbClr val="00AAE8">
        <a:alpha val="90000"/>
        <a:tint val="40000"/>
      </a:srgbClr>
    </dgm:fillClrLst>
    <dgm:linClrLst meth="repeat">
      <a:srgbClr val="00AAE8">
        <a:alpha val="90000"/>
        <a:tint val="40000"/>
      </a:srgbClr>
    </dgm:linClrLst>
    <dgm:effectClrLst/>
    <dgm:txLinClrLst/>
    <dgm:txFillClrLst meth="repeat">
      <a:srgbClr val="004A86"/>
    </dgm:txFillClrLst>
    <dgm:txEffectClrLst/>
  </dgm:styleLbl>
  <dgm:styleLbl name="fgImgPlace1">
    <dgm:fillClrLst meth="repeat">
      <a:srgbClr val="00AAE8">
        <a:tint val="50000"/>
      </a:srgbClr>
    </dgm:fillClrLst>
    <dgm:linClrLst meth="repeat">
      <a:srgbClr val="FFFFFF"/>
    </dgm:linClrLst>
    <dgm:effectClrLst/>
    <dgm:txLinClrLst/>
    <dgm:txFillClrLst meth="repeat">
      <a:srgbClr val="FFFFFF"/>
    </dgm:txFillClrLst>
    <dgm:txEffectClrLst/>
  </dgm:styleLbl>
  <dgm:styleLbl name="fgShp">
    <dgm:fillClrLst meth="repeat">
      <a:srgbClr val="00AAE8">
        <a:tint val="60000"/>
      </a:srgbClr>
    </dgm:fillClrLst>
    <dgm:linClrLst meth="repeat">
      <a:srgbClr val="FFFFFF"/>
    </dgm:linClrLst>
    <dgm:effectClrLst/>
    <dgm:txLinClrLst/>
    <dgm:txFillClrLst meth="repeat">
      <a:srgbClr val="004A86"/>
    </dgm:txFillClrLst>
    <dgm:txEffectClrLst/>
  </dgm:styleLbl>
  <dgm:styleLbl name="fgSibTrans2D1">
    <dgm:fillClrLst meth="repeat">
      <a:srgbClr val="00AAE8">
        <a:tint val="60000"/>
      </a:srgbClr>
    </dgm:fillClrLst>
    <dgm:linClrLst meth="repeat">
      <a:srgbClr val="00AAE8">
        <a:tint val="60000"/>
      </a:srgbClr>
    </dgm:linClrLst>
    <dgm:effectClrLst/>
    <dgm:txLinClrLst/>
    <dgm:txFillClrLst/>
    <dgm:txEffectClrLst/>
  </dgm:styleLbl>
  <dgm:styleLbl name="lnNode1">
    <dgm:fillClrLst meth="repeat">
      <a:srgbClr val="00AAE8"/>
    </dgm:fillClrLst>
    <dgm:linClrLst meth="repeat">
      <a:srgbClr val="FFFFFF"/>
    </dgm:linClrLst>
    <dgm:effectClrLst/>
    <dgm:txLinClrLst/>
    <dgm:txFillClrLst/>
    <dgm:txEffectClrLst/>
  </dgm:styleLbl>
  <dgm:styleLbl name="node0">
    <dgm:fillClrLst meth="repeat">
      <a:srgbClr val="00AAE8"/>
    </dgm:fillClrLst>
    <dgm:linClrLst meth="repeat">
      <a:srgbClr val="FFFFFF"/>
    </dgm:linClrLst>
    <dgm:effectClrLst/>
    <dgm:txLinClrLst/>
    <dgm:txFillClrLst/>
    <dgm:txEffectClrLst/>
  </dgm:styleLbl>
  <dgm:styleLbl name="node1">
    <dgm:fillClrLst meth="repeat">
      <a:srgbClr val="00AAE8"/>
    </dgm:fillClrLst>
    <dgm:linClrLst meth="repeat">
      <a:srgbClr val="FFFFFF"/>
    </dgm:linClrLst>
    <dgm:effectClrLst/>
    <dgm:txLinClrLst/>
    <dgm:txFillClrLst/>
    <dgm:txEffectClrLst/>
  </dgm:styleLbl>
  <dgm:styleLbl name="node2">
    <dgm:fillClrLst meth="repeat">
      <a:srgbClr val="00AAE8"/>
    </dgm:fillClrLst>
    <dgm:linClrLst meth="repeat">
      <a:srgbClr val="FFFFFF"/>
    </dgm:linClrLst>
    <dgm:effectClrLst/>
    <dgm:txLinClrLst/>
    <dgm:txFillClrLst/>
    <dgm:txEffectClrLst/>
  </dgm:styleLbl>
  <dgm:styleLbl name="node3">
    <dgm:fillClrLst meth="repeat">
      <a:srgbClr val="00AAE8"/>
    </dgm:fillClrLst>
    <dgm:linClrLst meth="repeat">
      <a:srgbClr val="FFFFFF"/>
    </dgm:linClrLst>
    <dgm:effectClrLst/>
    <dgm:txLinClrLst/>
    <dgm:txFillClrLst/>
    <dgm:txEffectClrLst/>
  </dgm:styleLbl>
  <dgm:styleLbl name="node4">
    <dgm:fillClrLst meth="repeat">
      <a:srgbClr val="00AAE8"/>
    </dgm:fillClrLst>
    <dgm:linClrLst meth="repeat">
      <a:srgbClr val="FFFFFF"/>
    </dgm:linClrLst>
    <dgm:effectClrLst/>
    <dgm:txLinClrLst/>
    <dgm:txFillClrLst/>
    <dgm:txEffectClrLst/>
  </dgm:styleLbl>
  <dgm:styleLbl name="parChTrans1D1">
    <dgm:fillClrLst meth="repeat">
      <a:srgbClr val="00AAE8"/>
    </dgm:fillClrLst>
    <dgm:linClrLst meth="repeat">
      <a:srgbClr val="00AAE8">
        <a:shade val="60000"/>
      </a:srgbClr>
    </dgm:linClrLst>
    <dgm:effectClrLst/>
    <dgm:txLinClrLst/>
    <dgm:txFillClrLst meth="repeat">
      <a:srgbClr val="004A86"/>
    </dgm:txFillClrLst>
    <dgm:txEffectClrLst/>
  </dgm:styleLbl>
  <dgm:styleLbl name="parChTrans1D2">
    <dgm:fillClrLst meth="repeat">
      <a:srgbClr val="00AAE8"/>
    </dgm:fillClrLst>
    <dgm:linClrLst meth="repeat">
      <a:srgbClr val="00AAE8">
        <a:shade val="60000"/>
      </a:srgbClr>
    </dgm:linClrLst>
    <dgm:effectClrLst/>
    <dgm:txLinClrLst/>
    <dgm:txFillClrLst meth="repeat">
      <a:srgbClr val="004A86"/>
    </dgm:txFillClrLst>
    <dgm:txEffectClrLst/>
  </dgm:styleLbl>
  <dgm:styleLbl name="parChTrans1D3">
    <dgm:fillClrLst meth="repeat">
      <a:srgbClr val="00AAE8"/>
    </dgm:fillClrLst>
    <dgm:linClrLst meth="repeat">
      <a:srgbClr val="00AAE8">
        <a:shade val="80000"/>
      </a:srgbClr>
    </dgm:linClrLst>
    <dgm:effectClrLst/>
    <dgm:txLinClrLst/>
    <dgm:txFillClrLst meth="repeat">
      <a:srgbClr val="004A86"/>
    </dgm:txFillClrLst>
    <dgm:txEffectClrLst/>
  </dgm:styleLbl>
  <dgm:styleLbl name="parChTrans1D4">
    <dgm:fillClrLst meth="repeat">
      <a:srgbClr val="00AAE8"/>
    </dgm:fillClrLst>
    <dgm:linClrLst meth="repeat">
      <a:srgbClr val="00AAE8">
        <a:shade val="80000"/>
      </a:srgbClr>
    </dgm:linClrLst>
    <dgm:effectClrLst/>
    <dgm:txLinClrLst/>
    <dgm:txFillClrLst meth="repeat">
      <a:srgbClr val="004A86"/>
    </dgm:txFillClrLst>
    <dgm:txEffectClrLst/>
  </dgm:styleLbl>
  <dgm:styleLbl name="parChTrans2D1">
    <dgm:fillClrLst meth="repeat">
      <a:srgbClr val="00AAE8">
        <a:tint val="60000"/>
      </a:srgbClr>
    </dgm:fillClrLst>
    <dgm:linClrLst meth="repeat">
      <a:srgbClr val="00AAE8">
        <a:tint val="60000"/>
      </a:srgbClr>
    </dgm:linClrLst>
    <dgm:effectClrLst/>
    <dgm:txLinClrLst/>
    <dgm:txFillClrLst meth="repeat">
      <a:srgbClr val="FFFFFF"/>
    </dgm:txFillClrLst>
    <dgm:txEffectClrLst/>
  </dgm:styleLbl>
  <dgm:styleLbl name="parChTrans2D2">
    <dgm:fillClrLst meth="repeat">
      <a:srgbClr val="00AAE8"/>
    </dgm:fillClrLst>
    <dgm:linClrLst meth="repeat">
      <a:srgbClr val="00AAE8"/>
    </dgm:linClrLst>
    <dgm:effectClrLst/>
    <dgm:txLinClrLst/>
    <dgm:txFillClrLst meth="repeat">
      <a:srgbClr val="FFFFFF"/>
    </dgm:txFillClrLst>
    <dgm:txEffectClrLst/>
  </dgm:styleLbl>
  <dgm:styleLbl name="parChTrans2D3">
    <dgm:fillClrLst meth="repeat">
      <a:srgbClr val="00AAE8"/>
    </dgm:fillClrLst>
    <dgm:linClrLst meth="repeat">
      <a:srgbClr val="00AAE8"/>
    </dgm:linClrLst>
    <dgm:effectClrLst/>
    <dgm:txLinClrLst/>
    <dgm:txFillClrLst meth="repeat">
      <a:srgbClr val="FFFFFF"/>
    </dgm:txFillClrLst>
    <dgm:txEffectClrLst/>
  </dgm:styleLbl>
  <dgm:styleLbl name="parChTrans2D4">
    <dgm:fillClrLst meth="repeat">
      <a:srgbClr val="00AAE8"/>
    </dgm:fillClrLst>
    <dgm:linClrLst meth="repeat">
      <a:srgbClr val="00AAE8"/>
    </dgm:linClrLst>
    <dgm:effectClrLst/>
    <dgm:txLinClrLst/>
    <dgm:txFillClrLst meth="repeat">
      <a:srgbClr val="FFFFFF"/>
    </dgm:txFillClrLst>
    <dgm:txEffectClrLst/>
  </dgm:styleLbl>
  <dgm:styleLbl name="revTx">
    <dgm:fillClrLst meth="repeat">
      <a:srgbClr val="FFFFFF">
        <a:alpha val="0"/>
      </a:srgbClr>
    </dgm:fillClrLst>
    <dgm:linClrLst meth="repeat">
      <a:srgbClr val="004A86">
        <a:alpha val="0"/>
      </a:srgbClr>
    </dgm:linClrLst>
    <dgm:effectClrLst/>
    <dgm:txLinClrLst/>
    <dgm:txFillClrLst meth="repeat">
      <a:srgbClr val="004A86"/>
    </dgm:txFillClrLst>
    <dgm:txEffectClrLst/>
  </dgm:styleLbl>
  <dgm:styleLbl name="sibTrans1D1">
    <dgm:fillClrLst meth="repeat">
      <a:srgbClr val="00AAE8"/>
    </dgm:fillClrLst>
    <dgm:linClrLst meth="repeat">
      <a:srgbClr val="00AAE8"/>
    </dgm:linClrLst>
    <dgm:effectClrLst/>
    <dgm:txLinClrLst/>
    <dgm:txFillClrLst meth="repeat">
      <a:srgbClr val="004A86"/>
    </dgm:txFillClrLst>
    <dgm:txEffectClrLst/>
  </dgm:styleLbl>
  <dgm:styleLbl name="sibTrans2D1">
    <dgm:fillClrLst meth="repeat">
      <a:srgbClr val="00AAE8">
        <a:tint val="60000"/>
      </a:srgbClr>
    </dgm:fillClrLst>
    <dgm:linClrLst meth="repeat">
      <a:srgbClr val="00AAE8">
        <a:tint val="60000"/>
      </a:srgbClr>
    </dgm:linClrLst>
    <dgm:effectClrLst/>
    <dgm:txLinClrLst/>
    <dgm:txFillClrLst/>
    <dgm:txEffectClrLst/>
  </dgm:styleLbl>
  <dgm:styleLbl name="solidAlignAcc1">
    <dgm:fillClrLst meth="repeat">
      <a:srgbClr val="FFFFFF"/>
    </dgm:fillClrLst>
    <dgm:linClrLst meth="repeat">
      <a:srgbClr val="00AAE8"/>
    </dgm:linClrLst>
    <dgm:effectClrLst/>
    <dgm:txLinClrLst/>
    <dgm:txFillClrLst meth="repeat">
      <a:srgbClr val="004A86"/>
    </dgm:txFillClrLst>
    <dgm:txEffectClrLst/>
  </dgm:styleLbl>
  <dgm:styleLbl name="solidBgAcc1">
    <dgm:fillClrLst meth="repeat">
      <a:srgbClr val="FFFFFF"/>
    </dgm:fillClrLst>
    <dgm:linClrLst meth="repeat">
      <a:srgbClr val="00AAE8"/>
    </dgm:linClrLst>
    <dgm:effectClrLst/>
    <dgm:txLinClrLst/>
    <dgm:txFillClrLst meth="repeat">
      <a:srgbClr val="004A86"/>
    </dgm:txFillClrLst>
    <dgm:txEffectClrLst/>
  </dgm:styleLbl>
  <dgm:styleLbl name="solidFgAcc1">
    <dgm:fillClrLst meth="repeat">
      <a:srgbClr val="FFFFFF"/>
    </dgm:fillClrLst>
    <dgm:linClrLst meth="repeat">
      <a:srgbClr val="00AAE8"/>
    </dgm:linClrLst>
    <dgm:effectClrLst/>
    <dgm:txLinClrLst/>
    <dgm:txFillClrLst meth="repeat">
      <a:srgbClr val="004A86"/>
    </dgm:txFillClrLst>
    <dgm:txEffectClrLst/>
  </dgm:styleLbl>
  <dgm:styleLbl name="trAlignAcc1">
    <dgm:fillClrLst meth="repeat">
      <a:srgbClr val="FFFFFF">
        <a:alpha val="40000"/>
      </a:srgbClr>
    </dgm:fillClrLst>
    <dgm:linClrLst meth="repeat">
      <a:srgbClr val="00AAE8"/>
    </dgm:linClrLst>
    <dgm:effectClrLst/>
    <dgm:txLinClrLst/>
    <dgm:txFillClrLst meth="repeat">
      <a:srgbClr val="004A86"/>
    </dgm:txFillClrLst>
    <dgm:txEffectClrLst/>
  </dgm:styleLbl>
  <dgm:styleLbl name="trBgShp">
    <dgm:fillClrLst meth="repeat">
      <a:srgbClr val="00AAE8">
        <a:tint val="50000"/>
        <a:alpha val="40000"/>
      </a:srgbClr>
    </dgm:fillClrLst>
    <dgm:linClrLst meth="repeat">
      <a:srgbClr val="00AAE8"/>
    </dgm:linClrLst>
    <dgm:effectClrLst/>
    <dgm:txLinClrLst/>
    <dgm:txFillClrLst meth="repeat">
      <a:srgbClr val="FFFFFF"/>
    </dgm:txFillClrLst>
    <dgm:txEffectClrLst/>
  </dgm:styleLbl>
  <dgm:styleLbl name="vennNode1">
    <dgm:fillClrLst meth="repeat">
      <a:srgbClr val="00AAE8">
        <a:alpha val="50000"/>
      </a:srgbClr>
    </dgm:fillClrLst>
    <dgm:linClrLst meth="repeat">
      <a:srgbClr val="FFFFFF"/>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7736CD1-E71B-4B47-ABED-6A5308F789CD}" type="doc">
      <dgm:prSet loTypeId="urn:microsoft.com/office/officeart/2005/8/layout/process1" loCatId="process" qsTypeId="urn:microsoft.com/office/officeart/2005/8/quickstyle/simple5" qsCatId="simple" csTypeId="urn:microsoft.com/office/officeart/2005/8/colors/accent1_2" csCatId="accent1" phldr="1"/>
      <dgm:spPr/>
    </dgm:pt>
    <dgm:pt modelId="{D991EC3A-3123-43CE-A1AA-60F064418112}">
      <dgm:prSet phldrT="[文本]" phldr="0" custT="1"/>
      <dgm:spPr/>
      <dgm:t>
        <a:bodyPr vert="horz" wrap="square"/>
        <a:lstStyle/>
        <a:p>
          <a:pPr>
            <a:lnSpc>
              <a:spcPct val="100000"/>
            </a:lnSpc>
            <a:spcBef>
              <a:spcPct val="0"/>
            </a:spcBef>
            <a:spcAft>
              <a:spcPct val="35000"/>
            </a:spcAft>
          </a:pPr>
          <a:r>
            <a:rPr lang="zh-CN" altLang="en-US" sz="1600" b="1" dirty="0" smtClean="0">
              <a:effectLst>
                <a:outerShdw blurRad="38100" dist="38100" dir="2700000" algn="tl">
                  <a:srgbClr val="000000">
                    <a:alpha val="43137"/>
                  </a:srgbClr>
                </a:outerShdw>
              </a:effectLst>
            </a:rPr>
            <a:t>全员参与    提出反馈</a:t>
          </a:r>
        </a:p>
      </dgm:t>
    </dgm:pt>
    <dgm:pt modelId="{DBCB3559-F8B6-48A4-BC69-0FFA4377FD8E}" cxnId="{509D860F-620E-4B83-B959-8E738720A22F}" type="parTrans">
      <dgm:prSet/>
      <dgm:spPr/>
      <dgm:t>
        <a:bodyPr/>
        <a:lstStyle/>
        <a:p>
          <a:endParaRPr lang="zh-CN" altLang="en-US" sz="1800" b="1">
            <a:effectLst>
              <a:outerShdw blurRad="38100" dist="38100" dir="2700000" algn="tl">
                <a:srgbClr val="000000">
                  <a:alpha val="43137"/>
                </a:srgbClr>
              </a:outerShdw>
            </a:effectLst>
          </a:endParaRPr>
        </a:p>
      </dgm:t>
    </dgm:pt>
    <dgm:pt modelId="{B0935FD6-6C3F-4951-A7CE-7D59B99D982A}" cxnId="{509D860F-620E-4B83-B959-8E738720A22F}" type="sibTrans">
      <dgm:prSet custT="1"/>
      <dgm:spPr/>
      <dgm:t>
        <a:bodyPr/>
        <a:lstStyle/>
        <a:p>
          <a:endParaRPr lang="zh-CN" altLang="en-US" sz="1800" b="1">
            <a:effectLst>
              <a:outerShdw blurRad="38100" dist="38100" dir="2700000" algn="tl">
                <a:srgbClr val="000000">
                  <a:alpha val="43137"/>
                </a:srgbClr>
              </a:outerShdw>
            </a:effectLst>
          </a:endParaRPr>
        </a:p>
      </dgm:t>
    </dgm:pt>
    <dgm:pt modelId="{A749D7AB-4CC7-4E9D-9714-8D0E8F577199}">
      <dgm:prSet phldrT="[文本]" phldr="0" custT="1"/>
      <dgm:spPr/>
      <dgm:t>
        <a:bodyPr vert="horz" wrap="square"/>
        <a:lstStyle/>
        <a:p>
          <a:pPr>
            <a:lnSpc>
              <a:spcPct val="100000"/>
            </a:lnSpc>
            <a:spcBef>
              <a:spcPct val="0"/>
            </a:spcBef>
            <a:spcAft>
              <a:spcPct val="35000"/>
            </a:spcAft>
          </a:pPr>
          <a:r>
            <a:rPr lang="zh-CN" altLang="en-US" sz="1600" b="1" dirty="0" smtClean="0">
              <a:effectLst>
                <a:outerShdw blurRad="38100" dist="38100" dir="2700000" algn="tl">
                  <a:srgbClr val="000000">
                    <a:alpha val="43137"/>
                  </a:srgbClr>
                </a:outerShdw>
              </a:effectLst>
            </a:rPr>
            <a:t>核实研究    实施改进</a:t>
          </a:r>
        </a:p>
      </dgm:t>
    </dgm:pt>
    <dgm:pt modelId="{E08FEC0B-00F6-417B-9B2A-67E4564C8FBF}" cxnId="{4AF6250B-EEB8-4A03-9854-0B53E0ACA01F}" type="parTrans">
      <dgm:prSet/>
      <dgm:spPr/>
      <dgm:t>
        <a:bodyPr/>
        <a:lstStyle/>
        <a:p>
          <a:endParaRPr lang="zh-CN" altLang="en-US" sz="1800" b="1">
            <a:effectLst>
              <a:outerShdw blurRad="38100" dist="38100" dir="2700000" algn="tl">
                <a:srgbClr val="000000">
                  <a:alpha val="43137"/>
                </a:srgbClr>
              </a:outerShdw>
            </a:effectLst>
          </a:endParaRPr>
        </a:p>
      </dgm:t>
    </dgm:pt>
    <dgm:pt modelId="{7C4C96F4-74EA-45A6-AA04-B92CD2CDB8C7}" cxnId="{4AF6250B-EEB8-4A03-9854-0B53E0ACA01F}" type="sibTrans">
      <dgm:prSet custT="1"/>
      <dgm:spPr/>
      <dgm:t>
        <a:bodyPr/>
        <a:lstStyle/>
        <a:p>
          <a:endParaRPr lang="zh-CN" altLang="en-US" sz="1800" b="1">
            <a:effectLst>
              <a:outerShdw blurRad="38100" dist="38100" dir="2700000" algn="tl">
                <a:srgbClr val="000000">
                  <a:alpha val="43137"/>
                </a:srgbClr>
              </a:outerShdw>
            </a:effectLst>
          </a:endParaRPr>
        </a:p>
      </dgm:t>
    </dgm:pt>
    <dgm:pt modelId="{21056DB0-46E6-4D18-B6AD-DE14F7E56C58}">
      <dgm:prSet phldrT="[文本]" phldr="0" custT="1"/>
      <dgm:spPr/>
      <dgm:t>
        <a:bodyPr vert="horz" wrap="square"/>
        <a:lstStyle/>
        <a:p>
          <a:pPr>
            <a:lnSpc>
              <a:spcPct val="100000"/>
            </a:lnSpc>
            <a:spcBef>
              <a:spcPct val="0"/>
            </a:spcBef>
            <a:spcAft>
              <a:spcPct val="35000"/>
            </a:spcAft>
          </a:pPr>
          <a:r>
            <a:rPr lang="zh-CN" altLang="en-US" sz="1600" b="1" dirty="0" smtClean="0">
              <a:effectLst>
                <a:outerShdw blurRad="38100" dist="38100" dir="2700000" algn="tl">
                  <a:srgbClr val="000000">
                    <a:alpha val="43137"/>
                  </a:srgbClr>
                </a:outerShdw>
              </a:effectLst>
            </a:rPr>
            <a:t>效果检验    组织激励</a:t>
          </a:r>
        </a:p>
      </dgm:t>
    </dgm:pt>
    <dgm:pt modelId="{9A1433D2-9E7D-46BD-8DF1-12842DBD39A5}" cxnId="{EB39997D-2E3F-43EC-BFC1-DD00C8291935}" type="parTrans">
      <dgm:prSet/>
      <dgm:spPr/>
      <dgm:t>
        <a:bodyPr/>
        <a:lstStyle/>
        <a:p>
          <a:endParaRPr lang="zh-CN" altLang="en-US" sz="1800" b="1">
            <a:effectLst>
              <a:outerShdw blurRad="38100" dist="38100" dir="2700000" algn="tl">
                <a:srgbClr val="000000">
                  <a:alpha val="43137"/>
                </a:srgbClr>
              </a:outerShdw>
            </a:effectLst>
          </a:endParaRPr>
        </a:p>
      </dgm:t>
    </dgm:pt>
    <dgm:pt modelId="{4A3091C9-3F4B-4177-A09F-77CC28EE5BDB}" cxnId="{EB39997D-2E3F-43EC-BFC1-DD00C8291935}" type="sibTrans">
      <dgm:prSet/>
      <dgm:spPr/>
      <dgm:t>
        <a:bodyPr/>
        <a:lstStyle/>
        <a:p>
          <a:endParaRPr lang="zh-CN" altLang="en-US" sz="1800" b="1">
            <a:effectLst>
              <a:outerShdw blurRad="38100" dist="38100" dir="2700000" algn="tl">
                <a:srgbClr val="000000">
                  <a:alpha val="43137"/>
                </a:srgbClr>
              </a:outerShdw>
            </a:effectLst>
          </a:endParaRPr>
        </a:p>
      </dgm:t>
    </dgm:pt>
    <dgm:pt modelId="{E8B23671-9EC0-40A7-84C4-DAEC8EB14A07}" type="pres">
      <dgm:prSet presAssocID="{97736CD1-E71B-4B47-ABED-6A5308F789CD}" presName="Name0" presStyleCnt="0">
        <dgm:presLayoutVars>
          <dgm:dir/>
          <dgm:resizeHandles val="exact"/>
        </dgm:presLayoutVars>
      </dgm:prSet>
      <dgm:spPr/>
    </dgm:pt>
    <dgm:pt modelId="{70B85E37-FD35-4325-9FEB-F8081E84DF05}" type="pres">
      <dgm:prSet presAssocID="{D991EC3A-3123-43CE-A1AA-60F064418112}" presName="node" presStyleLbl="node1" presStyleIdx="0" presStyleCnt="3">
        <dgm:presLayoutVars>
          <dgm:bulletEnabled val="1"/>
        </dgm:presLayoutVars>
      </dgm:prSet>
      <dgm:spPr/>
      <dgm:t>
        <a:bodyPr/>
        <a:lstStyle/>
        <a:p>
          <a:endParaRPr lang="zh-CN" altLang="en-US"/>
        </a:p>
      </dgm:t>
    </dgm:pt>
    <dgm:pt modelId="{4801CCF6-11FF-46FC-B627-2AE53233A3EF}" type="pres">
      <dgm:prSet presAssocID="{B0935FD6-6C3F-4951-A7CE-7D59B99D982A}" presName="sibTrans" presStyleLbl="sibTrans2D1" presStyleIdx="0" presStyleCnt="2"/>
      <dgm:spPr/>
      <dgm:t>
        <a:bodyPr/>
        <a:lstStyle/>
        <a:p>
          <a:endParaRPr lang="zh-CN" altLang="en-US"/>
        </a:p>
      </dgm:t>
    </dgm:pt>
    <dgm:pt modelId="{22917B1F-3ED8-4BE8-A68A-F527B5266F70}" type="pres">
      <dgm:prSet presAssocID="{B0935FD6-6C3F-4951-A7CE-7D59B99D982A}" presName="connectorText" presStyleLbl="sibTrans2D1" presStyleIdx="0" presStyleCnt="2"/>
      <dgm:spPr/>
      <dgm:t>
        <a:bodyPr/>
        <a:lstStyle/>
        <a:p>
          <a:endParaRPr lang="zh-CN" altLang="en-US"/>
        </a:p>
      </dgm:t>
    </dgm:pt>
    <dgm:pt modelId="{EE04A072-7202-47AF-B0BB-4ACE42F42C68}" type="pres">
      <dgm:prSet presAssocID="{A749D7AB-4CC7-4E9D-9714-8D0E8F577199}" presName="node" presStyleLbl="node1" presStyleIdx="1" presStyleCnt="3">
        <dgm:presLayoutVars>
          <dgm:bulletEnabled val="1"/>
        </dgm:presLayoutVars>
      </dgm:prSet>
      <dgm:spPr/>
      <dgm:t>
        <a:bodyPr/>
        <a:lstStyle/>
        <a:p>
          <a:endParaRPr lang="zh-CN" altLang="en-US"/>
        </a:p>
      </dgm:t>
    </dgm:pt>
    <dgm:pt modelId="{87819E6E-6F17-4162-8529-A5802EB71501}" type="pres">
      <dgm:prSet presAssocID="{7C4C96F4-74EA-45A6-AA04-B92CD2CDB8C7}" presName="sibTrans" presStyleLbl="sibTrans2D1" presStyleIdx="1" presStyleCnt="2"/>
      <dgm:spPr/>
      <dgm:t>
        <a:bodyPr/>
        <a:lstStyle/>
        <a:p>
          <a:endParaRPr lang="zh-CN" altLang="en-US"/>
        </a:p>
      </dgm:t>
    </dgm:pt>
    <dgm:pt modelId="{B6A04A13-F451-480E-A907-B0DFABD4A280}" type="pres">
      <dgm:prSet presAssocID="{7C4C96F4-74EA-45A6-AA04-B92CD2CDB8C7}" presName="connectorText" presStyleLbl="sibTrans2D1" presStyleIdx="1" presStyleCnt="2"/>
      <dgm:spPr/>
      <dgm:t>
        <a:bodyPr/>
        <a:lstStyle/>
        <a:p>
          <a:endParaRPr lang="zh-CN" altLang="en-US"/>
        </a:p>
      </dgm:t>
    </dgm:pt>
    <dgm:pt modelId="{C466545D-8EC3-47ED-A32A-6690B568660E}" type="pres">
      <dgm:prSet presAssocID="{21056DB0-46E6-4D18-B6AD-DE14F7E56C58}" presName="node" presStyleLbl="node1" presStyleIdx="2" presStyleCnt="3">
        <dgm:presLayoutVars>
          <dgm:bulletEnabled val="1"/>
        </dgm:presLayoutVars>
      </dgm:prSet>
      <dgm:spPr/>
      <dgm:t>
        <a:bodyPr/>
        <a:lstStyle/>
        <a:p>
          <a:endParaRPr lang="zh-CN" altLang="en-US"/>
        </a:p>
      </dgm:t>
    </dgm:pt>
  </dgm:ptLst>
  <dgm:cxnLst>
    <dgm:cxn modelId="{170E6B66-5F03-4DA3-BF97-0A377803F73F}" type="presOf" srcId="{7C4C96F4-74EA-45A6-AA04-B92CD2CDB8C7}" destId="{87819E6E-6F17-4162-8529-A5802EB71501}" srcOrd="0" destOrd="0" presId="urn:microsoft.com/office/officeart/2005/8/layout/process1"/>
    <dgm:cxn modelId="{4AF6250B-EEB8-4A03-9854-0B53E0ACA01F}" srcId="{97736CD1-E71B-4B47-ABED-6A5308F789CD}" destId="{A749D7AB-4CC7-4E9D-9714-8D0E8F577199}" srcOrd="1" destOrd="0" parTransId="{E08FEC0B-00F6-417B-9B2A-67E4564C8FBF}" sibTransId="{7C4C96F4-74EA-45A6-AA04-B92CD2CDB8C7}"/>
    <dgm:cxn modelId="{EB39997D-2E3F-43EC-BFC1-DD00C8291935}" srcId="{97736CD1-E71B-4B47-ABED-6A5308F789CD}" destId="{21056DB0-46E6-4D18-B6AD-DE14F7E56C58}" srcOrd="2" destOrd="0" parTransId="{9A1433D2-9E7D-46BD-8DF1-12842DBD39A5}" sibTransId="{4A3091C9-3F4B-4177-A09F-77CC28EE5BDB}"/>
    <dgm:cxn modelId="{56D4AF7F-445B-4A9D-A7FD-D15977BCEC6E}" type="presOf" srcId="{A749D7AB-4CC7-4E9D-9714-8D0E8F577199}" destId="{EE04A072-7202-47AF-B0BB-4ACE42F42C68}" srcOrd="0" destOrd="0" presId="urn:microsoft.com/office/officeart/2005/8/layout/process1"/>
    <dgm:cxn modelId="{91C511DB-29D2-48F7-B7D0-78B3AFEA8C45}" type="presOf" srcId="{B0935FD6-6C3F-4951-A7CE-7D59B99D982A}" destId="{22917B1F-3ED8-4BE8-A68A-F527B5266F70}" srcOrd="1" destOrd="0" presId="urn:microsoft.com/office/officeart/2005/8/layout/process1"/>
    <dgm:cxn modelId="{FF1D229F-4BCD-4274-81F2-14211BFDC32C}" type="presOf" srcId="{D991EC3A-3123-43CE-A1AA-60F064418112}" destId="{70B85E37-FD35-4325-9FEB-F8081E84DF05}" srcOrd="0" destOrd="0" presId="urn:microsoft.com/office/officeart/2005/8/layout/process1"/>
    <dgm:cxn modelId="{5F6A2E67-6746-4450-B72D-27E686DA2F0F}" type="presOf" srcId="{97736CD1-E71B-4B47-ABED-6A5308F789CD}" destId="{E8B23671-9EC0-40A7-84C4-DAEC8EB14A07}" srcOrd="0" destOrd="0" presId="urn:microsoft.com/office/officeart/2005/8/layout/process1"/>
    <dgm:cxn modelId="{B1A9599B-252E-4E3C-9BD1-2381F860D06D}" type="presOf" srcId="{B0935FD6-6C3F-4951-A7CE-7D59B99D982A}" destId="{4801CCF6-11FF-46FC-B627-2AE53233A3EF}" srcOrd="0" destOrd="0" presId="urn:microsoft.com/office/officeart/2005/8/layout/process1"/>
    <dgm:cxn modelId="{3DEE311F-BC9A-42F4-8C4F-D44BB9011DBD}" type="presOf" srcId="{7C4C96F4-74EA-45A6-AA04-B92CD2CDB8C7}" destId="{B6A04A13-F451-480E-A907-B0DFABD4A280}" srcOrd="1" destOrd="0" presId="urn:microsoft.com/office/officeart/2005/8/layout/process1"/>
    <dgm:cxn modelId="{509D860F-620E-4B83-B959-8E738720A22F}" srcId="{97736CD1-E71B-4B47-ABED-6A5308F789CD}" destId="{D991EC3A-3123-43CE-A1AA-60F064418112}" srcOrd="0" destOrd="0" parTransId="{DBCB3559-F8B6-48A4-BC69-0FFA4377FD8E}" sibTransId="{B0935FD6-6C3F-4951-A7CE-7D59B99D982A}"/>
    <dgm:cxn modelId="{4206AB15-9DF9-4861-855F-B1682B0BB0CA}" type="presOf" srcId="{21056DB0-46E6-4D18-B6AD-DE14F7E56C58}" destId="{C466545D-8EC3-47ED-A32A-6690B568660E}" srcOrd="0" destOrd="0" presId="urn:microsoft.com/office/officeart/2005/8/layout/process1"/>
    <dgm:cxn modelId="{15C8B63C-1B30-4330-B151-D83B5D810A7D}" type="presParOf" srcId="{E8B23671-9EC0-40A7-84C4-DAEC8EB14A07}" destId="{70B85E37-FD35-4325-9FEB-F8081E84DF05}" srcOrd="0" destOrd="0" presId="urn:microsoft.com/office/officeart/2005/8/layout/process1"/>
    <dgm:cxn modelId="{BB7F2A4D-C843-4028-A3F1-C69372D2CD40}" type="presParOf" srcId="{E8B23671-9EC0-40A7-84C4-DAEC8EB14A07}" destId="{4801CCF6-11FF-46FC-B627-2AE53233A3EF}" srcOrd="1" destOrd="0" presId="urn:microsoft.com/office/officeart/2005/8/layout/process1"/>
    <dgm:cxn modelId="{1E5E4BBB-4ACD-4548-A4B0-78E7D20E9E0C}" type="presParOf" srcId="{4801CCF6-11FF-46FC-B627-2AE53233A3EF}" destId="{22917B1F-3ED8-4BE8-A68A-F527B5266F70}" srcOrd="0" destOrd="0" presId="urn:microsoft.com/office/officeart/2005/8/layout/process1"/>
    <dgm:cxn modelId="{179AA02E-78DB-4E92-B7D7-3A9A0232132C}" type="presParOf" srcId="{E8B23671-9EC0-40A7-84C4-DAEC8EB14A07}" destId="{EE04A072-7202-47AF-B0BB-4ACE42F42C68}" srcOrd="2" destOrd="0" presId="urn:microsoft.com/office/officeart/2005/8/layout/process1"/>
    <dgm:cxn modelId="{D3A399B7-5B71-4D0B-8ABA-C0FCBB0B1C25}" type="presParOf" srcId="{E8B23671-9EC0-40A7-84C4-DAEC8EB14A07}" destId="{87819E6E-6F17-4162-8529-A5802EB71501}" srcOrd="3" destOrd="0" presId="urn:microsoft.com/office/officeart/2005/8/layout/process1"/>
    <dgm:cxn modelId="{8FB3E8E9-FB62-47A1-9D10-65A16E74C97D}" type="presParOf" srcId="{87819E6E-6F17-4162-8529-A5802EB71501}" destId="{B6A04A13-F451-480E-A907-B0DFABD4A280}" srcOrd="0" destOrd="0" presId="urn:microsoft.com/office/officeart/2005/8/layout/process1"/>
    <dgm:cxn modelId="{35BE7637-9DC4-4196-A69A-5C1D696C7B73}" type="presParOf" srcId="{E8B23671-9EC0-40A7-84C4-DAEC8EB14A07}" destId="{C466545D-8EC3-47ED-A32A-6690B568660E}" srcOrd="4"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3F3BD1-1A0F-49EA-9E53-B425EC98B315}" type="doc">
      <dgm:prSet loTypeId="relationship" loCatId="relationship" qsTypeId="urn:microsoft.com/office/officeart/2005/8/quickstyle/simple5" qsCatId="simple" csTypeId="urn:microsoft.com/office/officeart/2005/8/colors/accent1_2" csCatId="accent1" phldr="0"/>
      <dgm:spPr/>
      <dgm:t>
        <a:bodyPr/>
        <a:p>
          <a:endParaRPr lang="zh-CN" altLang="en-US"/>
        </a:p>
      </dgm:t>
    </dgm:pt>
    <dgm:pt modelId="{B8EA585F-0CF4-46F4-AD71-F0DE517CE440}">
      <dgm:prSet phldrT="[文本]" phldr="0" custT="1"/>
      <dgm:spPr/>
      <dgm:t>
        <a:bodyPr vert="horz" wrap="square"/>
        <a:p>
          <a:pPr>
            <a:lnSpc>
              <a:spcPct val="100000"/>
            </a:lnSpc>
            <a:spcBef>
              <a:spcPct val="0"/>
            </a:spcBef>
            <a:spcAft>
              <a:spcPct val="35000"/>
            </a:spcAft>
          </a:pPr>
          <a:r>
            <a:rPr lang="zh-CN" altLang="en-US" sz="2400" b="1">
              <a:latin typeface="微软雅黑" panose="020B0503020204020204" pitchFamily="34" charset="-122"/>
              <a:ea typeface="微软雅黑" panose="020B0503020204020204" pitchFamily="34" charset="-122"/>
              <a:sym typeface="+mn-ea"/>
            </a:rPr>
            <a:t>精简</a:t>
          </a:r>
          <a:r>
            <a:rPr lang="zh-CN" altLang="en-US" sz="2400" b="1">
              <a:latin typeface="微软雅黑" panose="020B0503020204020204" pitchFamily="34" charset="-122"/>
              <a:ea typeface="微软雅黑" panose="020B0503020204020204" pitchFamily="34" charset="-122"/>
              <a:sym typeface="+mn-ea"/>
            </a:rPr>
            <a:t>  </a:t>
          </a:r>
          <a:endParaRPr lang="zh-CN" altLang="en-US" sz="2400" b="1">
            <a:latin typeface="微软雅黑" panose="020B0503020204020204" pitchFamily="34" charset="-122"/>
            <a:ea typeface="微软雅黑" panose="020B0503020204020204" pitchFamily="34" charset="-122"/>
            <a:sym typeface="+mn-ea"/>
          </a:endParaRPr>
        </a:p>
        <a:p>
          <a:pPr>
            <a:lnSpc>
              <a:spcPct val="100000"/>
            </a:lnSpc>
            <a:spcBef>
              <a:spcPct val="0"/>
            </a:spcBef>
            <a:spcAft>
              <a:spcPct val="35000"/>
            </a:spcAft>
          </a:pPr>
          <a:r>
            <a:rPr lang="zh-CN" altLang="en-US" sz="2400" b="1">
              <a:latin typeface="微软雅黑" panose="020B0503020204020204" pitchFamily="34" charset="-122"/>
              <a:ea typeface="微软雅黑" panose="020B0503020204020204" pitchFamily="34" charset="-122"/>
              <a:sym typeface="+mn-ea"/>
            </a:rPr>
            <a:t>整合</a:t>
          </a:r>
          <a:r>
            <a:rPr lang="zh-CN" altLang="en-US" sz="2400" b="1">
              <a:latin typeface="微软雅黑" panose="020B0503020204020204" pitchFamily="34" charset="-122"/>
              <a:ea typeface="微软雅黑" panose="020B0503020204020204" pitchFamily="34" charset="-122"/>
              <a:sym typeface="+mn-ea"/>
            </a:rPr>
            <a:t/>
          </a:r>
          <a:endParaRPr lang="zh-CN" altLang="en-US" sz="2400" b="1">
            <a:latin typeface="微软雅黑" panose="020B0503020204020204" pitchFamily="34" charset="-122"/>
            <a:ea typeface="微软雅黑" panose="020B0503020204020204" pitchFamily="34" charset="-122"/>
            <a:sym typeface="+mn-ea"/>
          </a:endParaRPr>
        </a:p>
      </dgm:t>
    </dgm:pt>
    <dgm:pt modelId="{23770723-4B8E-4078-83DA-EACB3E423A70}" cxnId="{7DA8557A-554A-4280-82C6-DC8BDBBAF33C}" type="parTrans">
      <dgm:prSet/>
      <dgm:spPr/>
      <dgm:t>
        <a:bodyPr/>
        <a:p>
          <a:endParaRPr lang="zh-CN" altLang="en-US"/>
        </a:p>
      </dgm:t>
    </dgm:pt>
    <dgm:pt modelId="{BC5C9B55-430E-44A9-A2BB-7234E79CAF0D}" cxnId="{7DA8557A-554A-4280-82C6-DC8BDBBAF33C}" type="sibTrans">
      <dgm:prSet/>
      <dgm:spPr/>
      <dgm:t>
        <a:bodyPr/>
        <a:p>
          <a:endParaRPr lang="zh-CN" altLang="en-US"/>
        </a:p>
      </dgm:t>
    </dgm:pt>
    <dgm:pt modelId="{64A54582-3FA1-4FCA-A14E-1EF0022B9172}">
      <dgm:prSet phldrT="[文本]" phldr="0" custT="1"/>
      <dgm:spPr/>
      <dgm:t>
        <a:bodyPr vert="horz" wrap="square"/>
        <a:p>
          <a:pPr>
            <a:lnSpc>
              <a:spcPct val="100000"/>
            </a:lnSpc>
            <a:spcBef>
              <a:spcPct val="0"/>
            </a:spcBef>
            <a:spcAft>
              <a:spcPct val="35000"/>
            </a:spcAft>
          </a:pPr>
          <a:r>
            <a:rPr lang="zh-CN" altLang="en-US" sz="1400" b="1">
              <a:latin typeface="微软雅黑" panose="020B0503020204020204" pitchFamily="34" charset="-122"/>
              <a:ea typeface="微软雅黑" panose="020B0503020204020204" pitchFamily="34" charset="-122"/>
              <a:sym typeface="+mn-ea"/>
            </a:rPr>
            <a:t>信息化</a:t>
          </a:r>
          <a:r>
            <a:rPr lang="zh-CN" altLang="en-US" sz="1400" b="1">
              <a:latin typeface="微软雅黑" panose="020B0503020204020204" pitchFamily="34" charset="-122"/>
              <a:ea typeface="微软雅黑" panose="020B0503020204020204" pitchFamily="34" charset="-122"/>
              <a:sym typeface="+mn-ea"/>
            </a:rPr>
            <a:t/>
          </a:r>
          <a:endParaRPr lang="zh-CN" altLang="en-US" sz="1400" b="1">
            <a:latin typeface="微软雅黑" panose="020B0503020204020204" pitchFamily="34" charset="-122"/>
            <a:ea typeface="微软雅黑" panose="020B0503020204020204" pitchFamily="34" charset="-122"/>
            <a:sym typeface="+mn-ea"/>
          </a:endParaRPr>
        </a:p>
      </dgm:t>
    </dgm:pt>
    <dgm:pt modelId="{B7A3650C-495C-4E56-B917-CE7FC72B5FC5}" cxnId="{117B5DCF-1CDD-4245-B543-3F06C12F81C0}" type="parTrans">
      <dgm:prSet/>
      <dgm:spPr/>
      <dgm:t>
        <a:bodyPr/>
        <a:p>
          <a:endParaRPr lang="zh-CN" altLang="en-US"/>
        </a:p>
      </dgm:t>
    </dgm:pt>
    <dgm:pt modelId="{074A55E2-17CF-49E3-A256-03F66DF230D0}" cxnId="{117B5DCF-1CDD-4245-B543-3F06C12F81C0}" type="sibTrans">
      <dgm:prSet/>
      <dgm:spPr/>
      <dgm:t>
        <a:bodyPr/>
        <a:p>
          <a:endParaRPr lang="zh-CN" altLang="en-US"/>
        </a:p>
      </dgm:t>
    </dgm:pt>
    <dgm:pt modelId="{D1AA0C1C-ED46-412E-873D-C5D86240C097}">
      <dgm:prSet phldrT="[文本]" phldr="0" custT="1"/>
      <dgm:spPr/>
      <dgm:t>
        <a:bodyPr vert="horz" wrap="square"/>
        <a:p>
          <a:pPr>
            <a:lnSpc>
              <a:spcPct val="100000"/>
            </a:lnSpc>
            <a:spcBef>
              <a:spcPct val="0"/>
            </a:spcBef>
            <a:spcAft>
              <a:spcPct val="35000"/>
            </a:spcAft>
          </a:pPr>
          <a:r>
            <a:rPr lang="zh-CN" altLang="en-US" sz="1400" b="1">
              <a:latin typeface="微软雅黑" panose="020B0503020204020204" pitchFamily="34" charset="-122"/>
              <a:ea typeface="微软雅黑" panose="020B0503020204020204" pitchFamily="34" charset="-122"/>
            </a:rPr>
            <a:t>流程优化</a:t>
          </a:r>
          <a:endParaRPr lang="zh-CN" altLang="en-US" sz="1400" b="1">
            <a:latin typeface="微软雅黑" panose="020B0503020204020204" pitchFamily="34" charset="-122"/>
            <a:ea typeface="微软雅黑" panose="020B0503020204020204" pitchFamily="34" charset="-122"/>
          </a:endParaRPr>
        </a:p>
      </dgm:t>
    </dgm:pt>
    <dgm:pt modelId="{163AFCDF-A7C8-493D-B43F-6258C1E46BC0}" cxnId="{973F1EBC-7FBA-43D3-B12A-8FD027411954}" type="parTrans">
      <dgm:prSet/>
      <dgm:spPr/>
      <dgm:t>
        <a:bodyPr/>
        <a:p>
          <a:endParaRPr lang="zh-CN" altLang="en-US"/>
        </a:p>
      </dgm:t>
    </dgm:pt>
    <dgm:pt modelId="{F879B8F4-BFF4-45E3-BE76-2FB037FDAF4D}" cxnId="{973F1EBC-7FBA-43D3-B12A-8FD027411954}" type="sibTrans">
      <dgm:prSet/>
      <dgm:spPr/>
      <dgm:t>
        <a:bodyPr/>
        <a:p>
          <a:endParaRPr lang="zh-CN" altLang="en-US"/>
        </a:p>
      </dgm:t>
    </dgm:pt>
    <dgm:pt modelId="{255D468B-923A-4E72-93E4-82918F2DECCC}" type="pres">
      <dgm:prSet presAssocID="{B13F3BD1-1A0F-49EA-9E53-B425EC98B315}" presName="Name0" presStyleCnt="0">
        <dgm:presLayoutVars>
          <dgm:chMax val="1"/>
          <dgm:chPref val="1"/>
        </dgm:presLayoutVars>
      </dgm:prSet>
      <dgm:spPr/>
    </dgm:pt>
    <dgm:pt modelId="{947D679E-88D3-447A-AD01-541B011E1F72}" type="pres">
      <dgm:prSet presAssocID="{B8EA585F-0CF4-46F4-AD71-F0DE517CE440}" presName="Parent" presStyleLbl="node0" presStyleIdx="0" presStyleCnt="1">
        <dgm:presLayoutVars>
          <dgm:chMax val="5"/>
          <dgm:chPref val="5"/>
        </dgm:presLayoutVars>
      </dgm:prSet>
      <dgm:spPr/>
    </dgm:pt>
    <dgm:pt modelId="{C497179A-7B2E-4FE0-A157-6BDEA78C7970}" type="pres">
      <dgm:prSet presAssocID="{B8EA585F-0CF4-46F4-AD71-F0DE517CE440}" presName="Accent1" presStyleLbl="node1" presStyleIdx="0" presStyleCnt="13"/>
      <dgm:spPr/>
    </dgm:pt>
    <dgm:pt modelId="{E19AED4C-45CD-408C-8746-684E57E9C288}" type="pres">
      <dgm:prSet presAssocID="{B8EA585F-0CF4-46F4-AD71-F0DE517CE440}" presName="Accent2" presStyleLbl="node1" presStyleIdx="1" presStyleCnt="13"/>
      <dgm:spPr/>
    </dgm:pt>
    <dgm:pt modelId="{EBC9CD74-F4AD-45C0-82DB-C041573DC525}" type="pres">
      <dgm:prSet presAssocID="{B8EA585F-0CF4-46F4-AD71-F0DE517CE440}" presName="Accent3" presStyleLbl="node1" presStyleIdx="2" presStyleCnt="13"/>
      <dgm:spPr/>
    </dgm:pt>
    <dgm:pt modelId="{1EA90AFC-E625-4DE7-B53D-80CEBB6DF6EB}" type="pres">
      <dgm:prSet presAssocID="{B8EA585F-0CF4-46F4-AD71-F0DE517CE440}" presName="Accent4" presStyleLbl="node1" presStyleIdx="3" presStyleCnt="13"/>
      <dgm:spPr/>
    </dgm:pt>
    <dgm:pt modelId="{72B2620A-B0CF-45B1-B3FB-9919CB78EB55}" type="pres">
      <dgm:prSet presAssocID="{B8EA585F-0CF4-46F4-AD71-F0DE517CE440}" presName="Accent5" presStyleLbl="node1" presStyleIdx="4" presStyleCnt="13"/>
      <dgm:spPr/>
    </dgm:pt>
    <dgm:pt modelId="{FEBD8106-0EAD-454B-AB8B-1919894E0DD3}" type="pres">
      <dgm:prSet presAssocID="{B8EA585F-0CF4-46F4-AD71-F0DE517CE440}" presName="Accent6" presStyleLbl="node1" presStyleIdx="5" presStyleCnt="13"/>
      <dgm:spPr/>
    </dgm:pt>
    <dgm:pt modelId="{76B89D64-CE59-492D-837C-B234D1CFDFB4}" type="pres">
      <dgm:prSet presAssocID="{64A54582-3FA1-4FCA-A14E-1EF0022B9172}" presName="Child1" presStyleLbl="node1" presStyleIdx="6" presStyleCnt="13">
        <dgm:presLayoutVars>
          <dgm:chMax val="0"/>
          <dgm:chPref val="0"/>
        </dgm:presLayoutVars>
      </dgm:prSet>
      <dgm:spPr/>
    </dgm:pt>
    <dgm:pt modelId="{B9C88306-75AE-430A-81D3-688FCEEE7CE5}" type="pres">
      <dgm:prSet presAssocID="{64A54582-3FA1-4FCA-A14E-1EF0022B9172}" presName="Accent7" presStyleCnt="0"/>
      <dgm:spPr/>
    </dgm:pt>
    <dgm:pt modelId="{902CFF95-A365-46EA-B1D7-9AD6DABC6102}" type="pres">
      <dgm:prSet presAssocID="{64A54582-3FA1-4FCA-A14E-1EF0022B9172}" presName="AccentHold1" presStyleLbl="node1" presStyleIdx="7" presStyleCnt="13"/>
      <dgm:spPr/>
    </dgm:pt>
    <dgm:pt modelId="{8DEE4AC7-BDF2-4470-8D2B-3DE02331DCEA}" type="pres">
      <dgm:prSet presAssocID="{64A54582-3FA1-4FCA-A14E-1EF0022B9172}" presName="Accent8" presStyleCnt="0"/>
      <dgm:spPr/>
    </dgm:pt>
    <dgm:pt modelId="{17AC6BAD-B08F-4E4B-96C9-58933FF24E84}" type="pres">
      <dgm:prSet presAssocID="{64A54582-3FA1-4FCA-A14E-1EF0022B9172}" presName="AccentHold2" presStyleLbl="node1" presStyleIdx="8" presStyleCnt="13"/>
      <dgm:spPr/>
    </dgm:pt>
    <dgm:pt modelId="{4AC29C2F-300F-4D89-91F7-2E8B8B9FAA74}" type="pres">
      <dgm:prSet presAssocID="{D1AA0C1C-ED46-412E-873D-C5D86240C097}" presName="Child2" presStyleLbl="node1" presStyleIdx="9" presStyleCnt="13">
        <dgm:presLayoutVars>
          <dgm:chMax val="0"/>
          <dgm:chPref val="0"/>
        </dgm:presLayoutVars>
      </dgm:prSet>
      <dgm:spPr/>
    </dgm:pt>
    <dgm:pt modelId="{F9346F9B-8C3F-4280-BCB0-417E739D74DC}" type="pres">
      <dgm:prSet presAssocID="{D1AA0C1C-ED46-412E-873D-C5D86240C097}" presName="Accent9" presStyleCnt="0"/>
      <dgm:spPr/>
    </dgm:pt>
    <dgm:pt modelId="{9CC1427B-966B-417B-B917-5A76EFBC3A30}" type="pres">
      <dgm:prSet presAssocID="{D1AA0C1C-ED46-412E-873D-C5D86240C097}" presName="AccentHold1" presStyleLbl="node1" presStyleIdx="10" presStyleCnt="13"/>
      <dgm:spPr/>
    </dgm:pt>
    <dgm:pt modelId="{DAA619A2-6D43-420B-B124-B6E9D0689F89}" type="pres">
      <dgm:prSet presAssocID="{D1AA0C1C-ED46-412E-873D-C5D86240C097}" presName="Accent10" presStyleCnt="0"/>
      <dgm:spPr/>
    </dgm:pt>
    <dgm:pt modelId="{38C8D130-AAF9-42F6-AB22-1D0EAB3552A0}" type="pres">
      <dgm:prSet presAssocID="{D1AA0C1C-ED46-412E-873D-C5D86240C097}" presName="AccentHold2" presStyleLbl="node1" presStyleIdx="11" presStyleCnt="13"/>
      <dgm:spPr/>
    </dgm:pt>
    <dgm:pt modelId="{949126F2-02CC-49B4-9D25-EF91DE3FE747}" type="pres">
      <dgm:prSet presAssocID="{D1AA0C1C-ED46-412E-873D-C5D86240C097}" presName="Accent11" presStyleCnt="0"/>
      <dgm:spPr/>
    </dgm:pt>
    <dgm:pt modelId="{EE56200D-6140-4BD5-A4C6-DC89C5185A47}" type="pres">
      <dgm:prSet presAssocID="{D1AA0C1C-ED46-412E-873D-C5D86240C097}" presName="AccentHold3" presStyleLbl="node1" presStyleIdx="12" presStyleCnt="13"/>
      <dgm:spPr/>
    </dgm:pt>
  </dgm:ptLst>
  <dgm:cxnLst>
    <dgm:cxn modelId="{7DA8557A-554A-4280-82C6-DC8BDBBAF33C}" srcId="{B13F3BD1-1A0F-49EA-9E53-B425EC98B315}" destId="{B8EA585F-0CF4-46F4-AD71-F0DE517CE440}" srcOrd="0" destOrd="0" parTransId="{23770723-4B8E-4078-83DA-EACB3E423A70}" sibTransId="{BC5C9B55-430E-44A9-A2BB-7234E79CAF0D}"/>
    <dgm:cxn modelId="{117B5DCF-1CDD-4245-B543-3F06C12F81C0}" srcId="{B8EA585F-0CF4-46F4-AD71-F0DE517CE440}" destId="{64A54582-3FA1-4FCA-A14E-1EF0022B9172}" srcOrd="0" destOrd="0" parTransId="{B7A3650C-495C-4E56-B917-CE7FC72B5FC5}" sibTransId="{074A55E2-17CF-49E3-A256-03F66DF230D0}"/>
    <dgm:cxn modelId="{973F1EBC-7FBA-43D3-B12A-8FD027411954}" srcId="{B8EA585F-0CF4-46F4-AD71-F0DE517CE440}" destId="{D1AA0C1C-ED46-412E-873D-C5D86240C097}" srcOrd="1" destOrd="0" parTransId="{163AFCDF-A7C8-493D-B43F-6258C1E46BC0}" sibTransId="{F879B8F4-BFF4-45E3-BE76-2FB037FDAF4D}"/>
    <dgm:cxn modelId="{670483CB-DACC-4617-8CBB-3E80996E05A5}" type="presOf" srcId="{B13F3BD1-1A0F-49EA-9E53-B425EC98B315}" destId="{255D468B-923A-4E72-93E4-82918F2DECCC}" srcOrd="0" destOrd="0" presId="urn:microsoft.com/office/officeart/2009/3/layout/CircleRelationship"/>
    <dgm:cxn modelId="{851BCEE2-90A8-40B3-8275-AEB06B946C30}" type="presParOf" srcId="{255D468B-923A-4E72-93E4-82918F2DECCC}" destId="{947D679E-88D3-447A-AD01-541B011E1F72}" srcOrd="0" destOrd="0" presId="urn:microsoft.com/office/officeart/2009/3/layout/CircleRelationship"/>
    <dgm:cxn modelId="{0973A024-A1DC-45A9-9A07-CCF133809AC0}" type="presOf" srcId="{B8EA585F-0CF4-46F4-AD71-F0DE517CE440}" destId="{947D679E-88D3-447A-AD01-541B011E1F72}" srcOrd="0" destOrd="0" presId="urn:microsoft.com/office/officeart/2009/3/layout/CircleRelationship"/>
    <dgm:cxn modelId="{4E622090-FF9F-4962-B803-4F03561B6B4C}" type="presParOf" srcId="{255D468B-923A-4E72-93E4-82918F2DECCC}" destId="{C497179A-7B2E-4FE0-A157-6BDEA78C7970}" srcOrd="1" destOrd="0" presId="urn:microsoft.com/office/officeart/2009/3/layout/CircleRelationship"/>
    <dgm:cxn modelId="{B4F2B433-010C-4463-B29E-28D97E567A0E}" type="presParOf" srcId="{255D468B-923A-4E72-93E4-82918F2DECCC}" destId="{E19AED4C-45CD-408C-8746-684E57E9C288}" srcOrd="2" destOrd="0" presId="urn:microsoft.com/office/officeart/2009/3/layout/CircleRelationship"/>
    <dgm:cxn modelId="{FFB2D8DB-1554-4416-8760-83DB1A8B9B1F}" type="presParOf" srcId="{255D468B-923A-4E72-93E4-82918F2DECCC}" destId="{EBC9CD74-F4AD-45C0-82DB-C041573DC525}" srcOrd="3" destOrd="0" presId="urn:microsoft.com/office/officeart/2009/3/layout/CircleRelationship"/>
    <dgm:cxn modelId="{4B66D39E-6D57-4FB4-BACF-C52F773E4E61}" type="presParOf" srcId="{255D468B-923A-4E72-93E4-82918F2DECCC}" destId="{1EA90AFC-E625-4DE7-B53D-80CEBB6DF6EB}" srcOrd="4" destOrd="0" presId="urn:microsoft.com/office/officeart/2009/3/layout/CircleRelationship"/>
    <dgm:cxn modelId="{876C92A8-70E0-4F14-B04C-66D9389EC74F}" type="presParOf" srcId="{255D468B-923A-4E72-93E4-82918F2DECCC}" destId="{72B2620A-B0CF-45B1-B3FB-9919CB78EB55}" srcOrd="5" destOrd="0" presId="urn:microsoft.com/office/officeart/2009/3/layout/CircleRelationship"/>
    <dgm:cxn modelId="{A9243E1A-A532-4E3F-B167-F6DE6FA5F4BF}" type="presParOf" srcId="{255D468B-923A-4E72-93E4-82918F2DECCC}" destId="{FEBD8106-0EAD-454B-AB8B-1919894E0DD3}" srcOrd="6" destOrd="0" presId="urn:microsoft.com/office/officeart/2009/3/layout/CircleRelationship"/>
    <dgm:cxn modelId="{55F0A2F9-3CE2-49D0-B257-8846E94A3EED}" type="presParOf" srcId="{255D468B-923A-4E72-93E4-82918F2DECCC}" destId="{76B89D64-CE59-492D-837C-B234D1CFDFB4}" srcOrd="7" destOrd="0" presId="urn:microsoft.com/office/officeart/2009/3/layout/CircleRelationship"/>
    <dgm:cxn modelId="{1CE85341-7581-400A-8696-02B6D160A3E9}" type="presOf" srcId="{64A54582-3FA1-4FCA-A14E-1EF0022B9172}" destId="{76B89D64-CE59-492D-837C-B234D1CFDFB4}" srcOrd="0" destOrd="0" presId="urn:microsoft.com/office/officeart/2009/3/layout/CircleRelationship"/>
    <dgm:cxn modelId="{2A5DA867-ED22-4C36-8385-5E9E56B8216B}" type="presParOf" srcId="{255D468B-923A-4E72-93E4-82918F2DECCC}" destId="{B9C88306-75AE-430A-81D3-688FCEEE7CE5}" srcOrd="8" destOrd="0" presId="urn:microsoft.com/office/officeart/2009/3/layout/CircleRelationship"/>
    <dgm:cxn modelId="{D23E2835-871B-488F-BA46-1CC2B384EA7D}" type="presParOf" srcId="{B9C88306-75AE-430A-81D3-688FCEEE7CE5}" destId="{902CFF95-A365-46EA-B1D7-9AD6DABC6102}" srcOrd="0" destOrd="8" presId="urn:microsoft.com/office/officeart/2009/3/layout/CircleRelationship"/>
    <dgm:cxn modelId="{013A7007-24E8-40C0-B4C3-1F172F4E3DC8}" type="presParOf" srcId="{255D468B-923A-4E72-93E4-82918F2DECCC}" destId="{8DEE4AC7-BDF2-4470-8D2B-3DE02331DCEA}" srcOrd="9" destOrd="0" presId="urn:microsoft.com/office/officeart/2009/3/layout/CircleRelationship"/>
    <dgm:cxn modelId="{32B269B9-E858-4F12-AD5C-F150DBB1FC4D}" type="presParOf" srcId="{8DEE4AC7-BDF2-4470-8D2B-3DE02331DCEA}" destId="{17AC6BAD-B08F-4E4B-96C9-58933FF24E84}" srcOrd="0" destOrd="9" presId="urn:microsoft.com/office/officeart/2009/3/layout/CircleRelationship"/>
    <dgm:cxn modelId="{ECB02AD5-C426-4F03-A6FD-119E0AF357B3}" type="presParOf" srcId="{255D468B-923A-4E72-93E4-82918F2DECCC}" destId="{4AC29C2F-300F-4D89-91F7-2E8B8B9FAA74}" srcOrd="10" destOrd="0" presId="urn:microsoft.com/office/officeart/2009/3/layout/CircleRelationship"/>
    <dgm:cxn modelId="{C91E2BDA-4037-4C82-BFBC-72706B95E409}" type="presOf" srcId="{D1AA0C1C-ED46-412E-873D-C5D86240C097}" destId="{4AC29C2F-300F-4D89-91F7-2E8B8B9FAA74}" srcOrd="0" destOrd="0" presId="urn:microsoft.com/office/officeart/2009/3/layout/CircleRelationship"/>
    <dgm:cxn modelId="{E858A65B-84F4-4C9A-ABB7-AA3B935F13D1}" type="presParOf" srcId="{255D468B-923A-4E72-93E4-82918F2DECCC}" destId="{F9346F9B-8C3F-4280-BCB0-417E739D74DC}" srcOrd="11" destOrd="0" presId="urn:microsoft.com/office/officeart/2009/3/layout/CircleRelationship"/>
    <dgm:cxn modelId="{EB3ABAD2-7F74-4176-BFF7-5BEAE5A5405F}" type="presParOf" srcId="{F9346F9B-8C3F-4280-BCB0-417E739D74DC}" destId="{9CC1427B-966B-417B-B917-5A76EFBC3A30}" srcOrd="0" destOrd="11" presId="urn:microsoft.com/office/officeart/2009/3/layout/CircleRelationship"/>
    <dgm:cxn modelId="{7C4F3FAB-0188-4F18-A140-654492CB0D06}" type="presParOf" srcId="{255D468B-923A-4E72-93E4-82918F2DECCC}" destId="{DAA619A2-6D43-420B-B124-B6E9D0689F89}" srcOrd="12" destOrd="0" presId="urn:microsoft.com/office/officeart/2009/3/layout/CircleRelationship"/>
    <dgm:cxn modelId="{A07731B1-ED9B-4B74-A2FD-DF4A96102D13}" type="presParOf" srcId="{DAA619A2-6D43-420B-B124-B6E9D0689F89}" destId="{38C8D130-AAF9-42F6-AB22-1D0EAB3552A0}" srcOrd="0" destOrd="12" presId="urn:microsoft.com/office/officeart/2009/3/layout/CircleRelationship"/>
    <dgm:cxn modelId="{67BA019A-5507-4FFA-8DBD-813B9D80FFA3}" type="presParOf" srcId="{255D468B-923A-4E72-93E4-82918F2DECCC}" destId="{949126F2-02CC-49B4-9D25-EF91DE3FE747}" srcOrd="13" destOrd="0" presId="urn:microsoft.com/office/officeart/2009/3/layout/CircleRelationship"/>
    <dgm:cxn modelId="{5B8D7D0A-ACCE-4CF1-85B9-B6F6EC668C61}" type="presParOf" srcId="{949126F2-02CC-49B4-9D25-EF91DE3FE747}" destId="{EE56200D-6140-4BD5-A4C6-DC89C5185A47}" srcOrd="0" destOrd="13" presId="urn:microsoft.com/office/officeart/2009/3/layout/CircleRelationship"/>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85E37-FD35-4325-9FEB-F8081E84DF05}">
      <dsp:nvSpPr>
        <dsp:cNvPr id="0" name=""/>
        <dsp:cNvSpPr/>
      </dsp:nvSpPr>
      <dsp:spPr>
        <a:xfrm>
          <a:off x="7182" y="0"/>
          <a:ext cx="1379531" cy="771635"/>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rgbClr val="F6AD02"/>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ct val="35000"/>
            </a:spcAft>
          </a:pPr>
          <a:r>
            <a:rPr lang="zh-CN" altLang="en-US" sz="1600" b="1" kern="1200" dirty="0" smtClean="0">
              <a:solidFill>
                <a:schemeClr val="bg1"/>
              </a:solidFill>
              <a:effectLst>
                <a:outerShdw blurRad="38100" dist="38100" dir="2700000" algn="tl">
                  <a:srgbClr val="000000">
                    <a:alpha val="43137"/>
                  </a:srgbClr>
                </a:outerShdw>
              </a:effectLst>
            </a:rPr>
            <a:t>全员参与    提出反馈</a:t>
          </a:r>
        </a:p>
      </dsp:txBody>
      <dsp:txXfrm>
        <a:off x="29782" y="22600"/>
        <a:ext cx="1334331" cy="726435"/>
      </dsp:txXfrm>
    </dsp:sp>
    <dsp:sp modelId="{4801CCF6-11FF-46FC-B627-2AE53233A3EF}">
      <dsp:nvSpPr>
        <dsp:cNvPr id="0" name=""/>
        <dsp:cNvSpPr/>
      </dsp:nvSpPr>
      <dsp:spPr>
        <a:xfrm>
          <a:off x="1524666" y="214755"/>
          <a:ext cx="292460" cy="342123"/>
        </a:xfrm>
        <a:prstGeom prst="rightArrow">
          <a:avLst>
            <a:gd name="adj1" fmla="val 60000"/>
            <a:gd name="adj2" fmla="val 50000"/>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rgbClr val="F6AD02"/>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CN" altLang="en-US" sz="1800" b="1" kern="1200">
            <a:solidFill>
              <a:schemeClr val="bg1"/>
            </a:solidFill>
            <a:effectLst>
              <a:outerShdw blurRad="38100" dist="38100" dir="2700000" algn="tl">
                <a:srgbClr val="000000">
                  <a:alpha val="43137"/>
                </a:srgbClr>
              </a:outerShdw>
            </a:effectLst>
          </a:endParaRPr>
        </a:p>
      </dsp:txBody>
      <dsp:txXfrm>
        <a:off x="1524666" y="283180"/>
        <a:ext cx="204722" cy="205273"/>
      </dsp:txXfrm>
    </dsp:sp>
    <dsp:sp modelId="{EE04A072-7202-47AF-B0BB-4ACE42F42C68}">
      <dsp:nvSpPr>
        <dsp:cNvPr id="0" name=""/>
        <dsp:cNvSpPr/>
      </dsp:nvSpPr>
      <dsp:spPr>
        <a:xfrm>
          <a:off x="1938526" y="0"/>
          <a:ext cx="1379531" cy="771635"/>
        </a:xfrm>
        <a:prstGeom prst="roundRect">
          <a:avLst>
            <a:gd name="adj" fmla="val 10000"/>
          </a:avLst>
        </a:prstGeom>
        <a:gradFill rotWithShape="0">
          <a:gsLst>
            <a:gs pos="0">
              <a:schemeClr val="accent1">
                <a:shade val="80000"/>
                <a:hueOff val="285713"/>
                <a:satOff val="-12953"/>
                <a:lumOff val="17444"/>
                <a:alphaOff val="0"/>
                <a:satMod val="103000"/>
                <a:lumMod val="102000"/>
                <a:tint val="94000"/>
              </a:schemeClr>
            </a:gs>
            <a:gs pos="50000">
              <a:schemeClr val="accent1">
                <a:shade val="80000"/>
                <a:hueOff val="285713"/>
                <a:satOff val="-12953"/>
                <a:lumOff val="17444"/>
                <a:alphaOff val="0"/>
                <a:satMod val="110000"/>
                <a:lumMod val="100000"/>
                <a:shade val="100000"/>
              </a:schemeClr>
            </a:gs>
            <a:gs pos="100000">
              <a:schemeClr val="accent1">
                <a:shade val="80000"/>
                <a:hueOff val="285713"/>
                <a:satOff val="-12953"/>
                <a:lumOff val="1744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rgbClr val="F6AD02"/>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ct val="35000"/>
            </a:spcAft>
          </a:pPr>
          <a:r>
            <a:rPr lang="zh-CN" altLang="en-US" sz="1600" b="1" kern="1200" dirty="0" smtClean="0">
              <a:solidFill>
                <a:schemeClr val="bg1"/>
              </a:solidFill>
              <a:effectLst>
                <a:outerShdw blurRad="38100" dist="38100" dir="2700000" algn="tl">
                  <a:srgbClr val="000000">
                    <a:alpha val="43137"/>
                  </a:srgbClr>
                </a:outerShdw>
              </a:effectLst>
            </a:rPr>
            <a:t>核实研究    实施改进</a:t>
          </a:r>
        </a:p>
      </dsp:txBody>
      <dsp:txXfrm>
        <a:off x="1961126" y="22600"/>
        <a:ext cx="1334331" cy="726435"/>
      </dsp:txXfrm>
    </dsp:sp>
    <dsp:sp modelId="{87819E6E-6F17-4162-8529-A5802EB71501}">
      <dsp:nvSpPr>
        <dsp:cNvPr id="0" name=""/>
        <dsp:cNvSpPr/>
      </dsp:nvSpPr>
      <dsp:spPr>
        <a:xfrm>
          <a:off x="3456010" y="214755"/>
          <a:ext cx="292460" cy="342123"/>
        </a:xfrm>
        <a:prstGeom prst="rightArrow">
          <a:avLst>
            <a:gd name="adj1" fmla="val 60000"/>
            <a:gd name="adj2" fmla="val 50000"/>
          </a:avLst>
        </a:prstGeom>
        <a:gradFill rotWithShape="0">
          <a:gsLst>
            <a:gs pos="0">
              <a:schemeClr val="accent1">
                <a:shade val="90000"/>
                <a:hueOff val="574526"/>
                <a:satOff val="-25905"/>
                <a:lumOff val="32677"/>
                <a:alphaOff val="0"/>
                <a:satMod val="103000"/>
                <a:lumMod val="102000"/>
                <a:tint val="94000"/>
              </a:schemeClr>
            </a:gs>
            <a:gs pos="50000">
              <a:schemeClr val="accent1">
                <a:shade val="90000"/>
                <a:hueOff val="574526"/>
                <a:satOff val="-25905"/>
                <a:lumOff val="32677"/>
                <a:alphaOff val="0"/>
                <a:satMod val="110000"/>
                <a:lumMod val="100000"/>
                <a:shade val="100000"/>
              </a:schemeClr>
            </a:gs>
            <a:gs pos="100000">
              <a:schemeClr val="accent1">
                <a:shade val="90000"/>
                <a:hueOff val="574526"/>
                <a:satOff val="-25905"/>
                <a:lumOff val="326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rgbClr val="F6AD02"/>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CN" altLang="en-US" sz="1800" b="1" kern="1200">
            <a:solidFill>
              <a:schemeClr val="bg1"/>
            </a:solidFill>
            <a:effectLst>
              <a:outerShdw blurRad="38100" dist="38100" dir="2700000" algn="tl">
                <a:srgbClr val="000000">
                  <a:alpha val="43137"/>
                </a:srgbClr>
              </a:outerShdw>
            </a:effectLst>
          </a:endParaRPr>
        </a:p>
      </dsp:txBody>
      <dsp:txXfrm>
        <a:off x="3456010" y="283180"/>
        <a:ext cx="204722" cy="205273"/>
      </dsp:txXfrm>
    </dsp:sp>
    <dsp:sp modelId="{C466545D-8EC3-47ED-A32A-6690B568660E}">
      <dsp:nvSpPr>
        <dsp:cNvPr id="0" name=""/>
        <dsp:cNvSpPr/>
      </dsp:nvSpPr>
      <dsp:spPr>
        <a:xfrm>
          <a:off x="3869870" y="0"/>
          <a:ext cx="1379531" cy="771635"/>
        </a:xfrm>
        <a:prstGeom prst="roundRect">
          <a:avLst>
            <a:gd name="adj" fmla="val 10000"/>
          </a:avLst>
        </a:prstGeom>
        <a:gradFill rotWithShape="0">
          <a:gsLst>
            <a:gs pos="0">
              <a:schemeClr val="accent1">
                <a:shade val="80000"/>
                <a:hueOff val="571426"/>
                <a:satOff val="-25905"/>
                <a:lumOff val="34888"/>
                <a:alphaOff val="0"/>
                <a:satMod val="103000"/>
                <a:lumMod val="102000"/>
                <a:tint val="94000"/>
              </a:schemeClr>
            </a:gs>
            <a:gs pos="50000">
              <a:schemeClr val="accent1">
                <a:shade val="80000"/>
                <a:hueOff val="571426"/>
                <a:satOff val="-25905"/>
                <a:lumOff val="34888"/>
                <a:alphaOff val="0"/>
                <a:satMod val="110000"/>
                <a:lumMod val="100000"/>
                <a:shade val="100000"/>
              </a:schemeClr>
            </a:gs>
            <a:gs pos="100000">
              <a:schemeClr val="accent1">
                <a:shade val="80000"/>
                <a:hueOff val="571426"/>
                <a:satOff val="-25905"/>
                <a:lumOff val="3488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rgbClr val="F6AD02"/>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ct val="35000"/>
            </a:spcAft>
          </a:pPr>
          <a:r>
            <a:rPr lang="zh-CN" altLang="en-US" sz="1600" b="1" kern="1200" dirty="0" smtClean="0">
              <a:solidFill>
                <a:schemeClr val="bg1"/>
              </a:solidFill>
              <a:effectLst>
                <a:outerShdw blurRad="38100" dist="38100" dir="2700000" algn="tl">
                  <a:srgbClr val="000000">
                    <a:alpha val="43137"/>
                  </a:srgbClr>
                </a:outerShdw>
              </a:effectLst>
            </a:rPr>
            <a:t>效果检验    组织激励</a:t>
          </a:r>
        </a:p>
      </dsp:txBody>
      <dsp:txXfrm>
        <a:off x="3892470" y="22600"/>
        <a:ext cx="1334331" cy="726435"/>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3068955" cy="1927736"/>
        <a:chOff x="0" y="0"/>
        <a:chExt cx="3068955" cy="1927736"/>
      </a:xfrm>
    </dsp:grpSpPr>
    <dsp:sp modelId="{947D679E-88D3-447A-AD01-541B011E1F72}">
      <dsp:nvSpPr>
        <dsp:cNvPr id="3" name="椭圆 2"/>
        <dsp:cNvSpPr/>
      </dsp:nvSpPr>
      <dsp:spPr bwMode="white">
        <a:xfrm>
          <a:off x="578805" y="719451"/>
          <a:ext cx="1650177" cy="1650142"/>
        </a:xfrm>
        <a:prstGeom prst="ellipse">
          <a:avLst/>
        </a:prstGeom>
      </dsp:spPr>
      <dsp:style>
        <a:lnRef idx="3">
          <a:schemeClr val="lt1"/>
        </a:lnRef>
        <a:fillRef idx="1">
          <a:schemeClr val="accent1"/>
        </a:fillRef>
        <a:effectRef idx="1">
          <a:scrgbClr r="0" g="0" b="0"/>
        </a:effectRef>
        <a:fontRef idx="minor">
          <a:schemeClr val="lt1"/>
        </a:fontRef>
      </dsp:style>
      <dsp:txBody>
        <a:bodyPr vert="horz" wrap="square" lIns="91440" tIns="91440" rIns="91440" bIns="914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b="1">
              <a:latin typeface="微软雅黑" panose="020B0503020204020204" pitchFamily="34" charset="-122"/>
              <a:ea typeface="微软雅黑" panose="020B0503020204020204" pitchFamily="34" charset="-122"/>
              <a:sym typeface="+mn-ea"/>
            </a:rPr>
            <a:t>精简</a:t>
          </a:r>
          <a:r>
            <a:rPr lang="zh-CN" altLang="en-US" sz="2400" b="1">
              <a:latin typeface="微软雅黑" panose="020B0503020204020204" pitchFamily="34" charset="-122"/>
              <a:ea typeface="微软雅黑" panose="020B0503020204020204" pitchFamily="34" charset="-122"/>
              <a:sym typeface="+mn-ea"/>
            </a:rPr>
            <a:t>  </a:t>
          </a:r>
          <a:endParaRPr lang="zh-CN" altLang="en-US" sz="2400" b="1">
            <a:latin typeface="微软雅黑" panose="020B0503020204020204" pitchFamily="34" charset="-122"/>
            <a:ea typeface="微软雅黑" panose="020B0503020204020204" pitchFamily="34" charset="-122"/>
            <a:sym typeface="+mn-ea"/>
          </a:endParaRPr>
        </a:p>
        <a:p>
          <a:pPr lvl="0">
            <a:lnSpc>
              <a:spcPct val="100000"/>
            </a:lnSpc>
            <a:spcBef>
              <a:spcPct val="0"/>
            </a:spcBef>
            <a:spcAft>
              <a:spcPct val="35000"/>
            </a:spcAft>
          </a:pPr>
          <a:r>
            <a:rPr lang="zh-CN" altLang="en-US" sz="2400" b="1">
              <a:latin typeface="微软雅黑" panose="020B0503020204020204" pitchFamily="34" charset="-122"/>
              <a:ea typeface="微软雅黑" panose="020B0503020204020204" pitchFamily="34" charset="-122"/>
              <a:sym typeface="+mn-ea"/>
            </a:rPr>
            <a:t>整合</a:t>
          </a:r>
          <a:endParaRPr lang="zh-CN" altLang="en-US" sz="2400" b="1">
            <a:latin typeface="微软雅黑" panose="020B0503020204020204" pitchFamily="34" charset="-122"/>
            <a:ea typeface="微软雅黑" panose="020B0503020204020204" pitchFamily="34" charset="-122"/>
            <a:sym typeface="+mn-ea"/>
          </a:endParaRPr>
        </a:p>
      </dsp:txBody>
      <dsp:txXfrm>
        <a:off x="578805" y="719451"/>
        <a:ext cx="1650177" cy="1650142"/>
      </dsp:txXfrm>
    </dsp:sp>
    <dsp:sp modelId="{C497179A-7B2E-4FE0-A157-6BDEA78C7970}">
      <dsp:nvSpPr>
        <dsp:cNvPr id="4" name="椭圆 3"/>
        <dsp:cNvSpPr/>
      </dsp:nvSpPr>
      <dsp:spPr bwMode="white">
        <a:xfrm>
          <a:off x="1520360" y="644270"/>
          <a:ext cx="183524" cy="183520"/>
        </a:xfrm>
        <a:prstGeom prst="ellipse">
          <a:avLst/>
        </a:prstGeom>
      </dsp:spPr>
      <dsp:style>
        <a:lnRef idx="3">
          <a:schemeClr val="lt1"/>
        </a:lnRef>
        <a:fillRef idx="1">
          <a:schemeClr val="accent1"/>
        </a:fillRef>
        <a:effectRef idx="1">
          <a:scrgbClr r="0" g="0" b="0"/>
        </a:effectRef>
        <a:fontRef idx="minor">
          <a:schemeClr val="lt1"/>
        </a:fontRef>
      </dsp:style>
      <dsp:txXfrm>
        <a:off x="1520360" y="644270"/>
        <a:ext cx="183524" cy="183520"/>
      </dsp:txXfrm>
    </dsp:sp>
    <dsp:sp modelId="{E19AED4C-45CD-408C-8746-684E57E9C288}">
      <dsp:nvSpPr>
        <dsp:cNvPr id="5" name="椭圆 4"/>
        <dsp:cNvSpPr/>
      </dsp:nvSpPr>
      <dsp:spPr bwMode="white">
        <a:xfrm>
          <a:off x="1085796" y="2246989"/>
          <a:ext cx="132886" cy="133014"/>
        </a:xfrm>
        <a:prstGeom prst="ellipse">
          <a:avLst/>
        </a:prstGeom>
      </dsp:spPr>
      <dsp:style>
        <a:lnRef idx="3">
          <a:schemeClr val="lt1"/>
        </a:lnRef>
        <a:fillRef idx="1">
          <a:schemeClr val="accent1"/>
        </a:fillRef>
        <a:effectRef idx="1">
          <a:scrgbClr r="0" g="0" b="0"/>
        </a:effectRef>
        <a:fontRef idx="minor">
          <a:schemeClr val="lt1"/>
        </a:fontRef>
      </dsp:style>
      <dsp:txXfrm>
        <a:off x="1085796" y="2246989"/>
        <a:ext cx="132886" cy="133014"/>
      </dsp:txXfrm>
    </dsp:sp>
    <dsp:sp modelId="{EBC9CD74-F4AD-45C0-82DB-C041573DC525}">
      <dsp:nvSpPr>
        <dsp:cNvPr id="6" name="椭圆 5"/>
        <dsp:cNvSpPr/>
      </dsp:nvSpPr>
      <dsp:spPr bwMode="white">
        <a:xfrm>
          <a:off x="2335168" y="1389147"/>
          <a:ext cx="132886" cy="133014"/>
        </a:xfrm>
        <a:prstGeom prst="ellipse">
          <a:avLst/>
        </a:prstGeom>
      </dsp:spPr>
      <dsp:style>
        <a:lnRef idx="3">
          <a:schemeClr val="lt1"/>
        </a:lnRef>
        <a:fillRef idx="1">
          <a:schemeClr val="accent1"/>
        </a:fillRef>
        <a:effectRef idx="1">
          <a:scrgbClr r="0" g="0" b="0"/>
        </a:effectRef>
        <a:fontRef idx="minor">
          <a:schemeClr val="lt1"/>
        </a:fontRef>
      </dsp:style>
      <dsp:txXfrm>
        <a:off x="2335168" y="1389147"/>
        <a:ext cx="132886" cy="133014"/>
      </dsp:txXfrm>
    </dsp:sp>
    <dsp:sp modelId="{1EA90AFC-E625-4DE7-B53D-80CEBB6DF6EB}">
      <dsp:nvSpPr>
        <dsp:cNvPr id="7" name="椭圆 6"/>
        <dsp:cNvSpPr/>
      </dsp:nvSpPr>
      <dsp:spPr bwMode="white">
        <a:xfrm>
          <a:off x="1699280" y="2388485"/>
          <a:ext cx="183524" cy="183520"/>
        </a:xfrm>
        <a:prstGeom prst="ellipse">
          <a:avLst/>
        </a:prstGeom>
      </dsp:spPr>
      <dsp:style>
        <a:lnRef idx="3">
          <a:schemeClr val="lt1"/>
        </a:lnRef>
        <a:fillRef idx="1">
          <a:schemeClr val="accent1"/>
        </a:fillRef>
        <a:effectRef idx="1">
          <a:scrgbClr r="0" g="0" b="0"/>
        </a:effectRef>
        <a:fontRef idx="minor">
          <a:schemeClr val="lt1"/>
        </a:fontRef>
      </dsp:style>
      <dsp:txXfrm>
        <a:off x="1699280" y="2388485"/>
        <a:ext cx="183524" cy="183520"/>
      </dsp:txXfrm>
    </dsp:sp>
    <dsp:sp modelId="{72B2620A-B0CF-45B1-B3FB-9919CB78EB55}">
      <dsp:nvSpPr>
        <dsp:cNvPr id="8" name="椭圆 7"/>
        <dsp:cNvSpPr/>
      </dsp:nvSpPr>
      <dsp:spPr bwMode="white">
        <a:xfrm>
          <a:off x="1123544" y="905092"/>
          <a:ext cx="132886" cy="133014"/>
        </a:xfrm>
        <a:prstGeom prst="ellipse">
          <a:avLst/>
        </a:prstGeom>
      </dsp:spPr>
      <dsp:style>
        <a:lnRef idx="3">
          <a:schemeClr val="lt1"/>
        </a:lnRef>
        <a:fillRef idx="1">
          <a:schemeClr val="accent1"/>
        </a:fillRef>
        <a:effectRef idx="1">
          <a:scrgbClr r="0" g="0" b="0"/>
        </a:effectRef>
        <a:fontRef idx="minor">
          <a:schemeClr val="lt1"/>
        </a:fontRef>
      </dsp:style>
      <dsp:txXfrm>
        <a:off x="1123544" y="905092"/>
        <a:ext cx="132886" cy="133014"/>
      </dsp:txXfrm>
    </dsp:sp>
    <dsp:sp modelId="{FEBD8106-0EAD-454B-AB8B-1919894E0DD3}">
      <dsp:nvSpPr>
        <dsp:cNvPr id="9" name="椭圆 8"/>
        <dsp:cNvSpPr/>
      </dsp:nvSpPr>
      <dsp:spPr bwMode="white">
        <a:xfrm>
          <a:off x="704632" y="1665970"/>
          <a:ext cx="132886" cy="133014"/>
        </a:xfrm>
        <a:prstGeom prst="ellipse">
          <a:avLst/>
        </a:prstGeom>
      </dsp:spPr>
      <dsp:style>
        <a:lnRef idx="3">
          <a:schemeClr val="lt1"/>
        </a:lnRef>
        <a:fillRef idx="1">
          <a:schemeClr val="accent1"/>
        </a:fillRef>
        <a:effectRef idx="1">
          <a:scrgbClr r="0" g="0" b="0"/>
        </a:effectRef>
        <a:fontRef idx="minor">
          <a:schemeClr val="lt1"/>
        </a:fontRef>
      </dsp:style>
      <dsp:txXfrm>
        <a:off x="704632" y="1665970"/>
        <a:ext cx="132886" cy="133014"/>
      </dsp:txXfrm>
    </dsp:sp>
    <dsp:sp modelId="{76B89D64-CE59-492D-837C-B234D1CFDFB4}">
      <dsp:nvSpPr>
        <dsp:cNvPr id="10" name="椭圆 9"/>
        <dsp:cNvSpPr/>
      </dsp:nvSpPr>
      <dsp:spPr bwMode="white">
        <a:xfrm>
          <a:off x="63220" y="1017287"/>
          <a:ext cx="670874" cy="670659"/>
        </a:xfrm>
        <a:prstGeom prst="ellipse">
          <a:avLst/>
        </a:prstGeom>
      </dsp:spPr>
      <dsp:style>
        <a:lnRef idx="3">
          <a:schemeClr val="lt1"/>
        </a:lnRef>
        <a:fillRef idx="1">
          <a:schemeClr val="accent1"/>
        </a:fillRef>
        <a:effectRef idx="1">
          <a:scrgbClr r="0" g="0" b="0"/>
        </a:effectRef>
        <a:fontRef idx="minor">
          <a:schemeClr val="lt1"/>
        </a:fontRef>
      </dsp:style>
      <dsp:txBody>
        <a:bodyPr vert="horz" wrap="square" lIns="53340" tIns="53340" rIns="53340" bIns="533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400" b="1">
              <a:latin typeface="微软雅黑" panose="020B0503020204020204" pitchFamily="34" charset="-122"/>
              <a:ea typeface="微软雅黑" panose="020B0503020204020204" pitchFamily="34" charset="-122"/>
              <a:sym typeface="+mn-ea"/>
            </a:rPr>
            <a:t>信息化</a:t>
          </a:r>
          <a:endParaRPr lang="zh-CN" altLang="en-US" sz="1400" b="1">
            <a:latin typeface="微软雅黑" panose="020B0503020204020204" pitchFamily="34" charset="-122"/>
            <a:ea typeface="微软雅黑" panose="020B0503020204020204" pitchFamily="34" charset="-122"/>
            <a:sym typeface="+mn-ea"/>
          </a:endParaRPr>
        </a:p>
      </dsp:txBody>
      <dsp:txXfrm>
        <a:off x="63220" y="1017287"/>
        <a:ext cx="670874" cy="670659"/>
      </dsp:txXfrm>
    </dsp:sp>
    <dsp:sp modelId="{902CFF95-A365-46EA-B1D7-9AD6DABC6102}">
      <dsp:nvSpPr>
        <dsp:cNvPr id="11" name="椭圆 10"/>
        <dsp:cNvSpPr/>
      </dsp:nvSpPr>
      <dsp:spPr bwMode="white">
        <a:xfrm>
          <a:off x="1334689" y="910876"/>
          <a:ext cx="183524" cy="183520"/>
        </a:xfrm>
        <a:prstGeom prst="ellipse">
          <a:avLst/>
        </a:prstGeom>
      </dsp:spPr>
      <dsp:style>
        <a:lnRef idx="3">
          <a:schemeClr val="lt1"/>
        </a:lnRef>
        <a:fillRef idx="1">
          <a:schemeClr val="accent1"/>
        </a:fillRef>
        <a:effectRef idx="1">
          <a:scrgbClr r="0" g="0" b="0"/>
        </a:effectRef>
        <a:fontRef idx="minor">
          <a:schemeClr val="lt1"/>
        </a:fontRef>
      </dsp:style>
      <dsp:txXfrm>
        <a:off x="1334689" y="910876"/>
        <a:ext cx="183524" cy="183520"/>
      </dsp:txXfrm>
    </dsp:sp>
    <dsp:sp modelId="{17AC6BAD-B08F-4E4B-96C9-58933FF24E84}">
      <dsp:nvSpPr>
        <dsp:cNvPr id="12" name="椭圆 11"/>
        <dsp:cNvSpPr/>
      </dsp:nvSpPr>
      <dsp:spPr bwMode="white">
        <a:xfrm>
          <a:off x="126134" y="1884575"/>
          <a:ext cx="331754" cy="331763"/>
        </a:xfrm>
        <a:prstGeom prst="ellipse">
          <a:avLst/>
        </a:prstGeom>
      </dsp:spPr>
      <dsp:style>
        <a:lnRef idx="3">
          <a:schemeClr val="lt1"/>
        </a:lnRef>
        <a:fillRef idx="1">
          <a:schemeClr val="accent1"/>
        </a:fillRef>
        <a:effectRef idx="1">
          <a:scrgbClr r="0" g="0" b="0"/>
        </a:effectRef>
        <a:fontRef idx="minor">
          <a:schemeClr val="lt1"/>
        </a:fontRef>
      </dsp:style>
      <dsp:txXfrm>
        <a:off x="126134" y="1884575"/>
        <a:ext cx="331754" cy="331763"/>
      </dsp:txXfrm>
    </dsp:sp>
    <dsp:sp modelId="{4AC29C2F-300F-4D89-91F7-2E8B8B9FAA74}">
      <dsp:nvSpPr>
        <dsp:cNvPr id="13" name="椭圆 12"/>
        <dsp:cNvSpPr/>
      </dsp:nvSpPr>
      <dsp:spPr bwMode="white">
        <a:xfrm>
          <a:off x="2398081" y="701716"/>
          <a:ext cx="670874" cy="670659"/>
        </a:xfrm>
        <a:prstGeom prst="ellipse">
          <a:avLst/>
        </a:prstGeom>
      </dsp:spPr>
      <dsp:style>
        <a:lnRef idx="3">
          <a:schemeClr val="lt1"/>
        </a:lnRef>
        <a:fillRef idx="1">
          <a:schemeClr val="accent1"/>
        </a:fillRef>
        <a:effectRef idx="1">
          <a:scrgbClr r="0" g="0" b="0"/>
        </a:effectRef>
        <a:fontRef idx="minor">
          <a:schemeClr val="lt1"/>
        </a:fontRef>
      </dsp:style>
      <dsp:txBody>
        <a:bodyPr vert="horz" wrap="square" lIns="53340" tIns="53340" rIns="53340" bIns="533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400" b="1">
              <a:latin typeface="微软雅黑" panose="020B0503020204020204" pitchFamily="34" charset="-122"/>
              <a:ea typeface="微软雅黑" panose="020B0503020204020204" pitchFamily="34" charset="-122"/>
            </a:rPr>
            <a:t>流程优化</a:t>
          </a:r>
          <a:endParaRPr lang="zh-CN" altLang="en-US" sz="1400" b="1">
            <a:latin typeface="微软雅黑" panose="020B0503020204020204" pitchFamily="34" charset="-122"/>
            <a:ea typeface="微软雅黑" panose="020B0503020204020204" pitchFamily="34" charset="-122"/>
          </a:endParaRPr>
        </a:p>
      </dsp:txBody>
      <dsp:txXfrm>
        <a:off x="2398081" y="701716"/>
        <a:ext cx="670874" cy="670659"/>
      </dsp:txXfrm>
    </dsp:sp>
    <dsp:sp modelId="{9CC1427B-966B-417B-B917-5A76EFBC3A30}">
      <dsp:nvSpPr>
        <dsp:cNvPr id="14" name="椭圆 13"/>
        <dsp:cNvSpPr/>
      </dsp:nvSpPr>
      <dsp:spPr bwMode="white">
        <a:xfrm>
          <a:off x="2098858" y="1164758"/>
          <a:ext cx="183524" cy="183520"/>
        </a:xfrm>
        <a:prstGeom prst="ellipse">
          <a:avLst/>
        </a:prstGeom>
      </dsp:spPr>
      <dsp:style>
        <a:lnRef idx="3">
          <a:schemeClr val="lt1"/>
        </a:lnRef>
        <a:fillRef idx="1">
          <a:schemeClr val="accent1"/>
        </a:fillRef>
        <a:effectRef idx="1">
          <a:scrgbClr r="0" g="0" b="0"/>
        </a:effectRef>
        <a:fontRef idx="minor">
          <a:schemeClr val="lt1"/>
        </a:fontRef>
      </dsp:style>
      <dsp:txXfrm>
        <a:off x="2098858" y="1164758"/>
        <a:ext cx="183524" cy="183520"/>
      </dsp:txXfrm>
    </dsp:sp>
    <dsp:sp modelId="{38C8D130-AAF9-42F6-AB22-1D0EAB3552A0}">
      <dsp:nvSpPr>
        <dsp:cNvPr id="15" name="椭圆 14"/>
        <dsp:cNvSpPr/>
      </dsp:nvSpPr>
      <dsp:spPr bwMode="white">
        <a:xfrm>
          <a:off x="0" y="2279375"/>
          <a:ext cx="132886" cy="133014"/>
        </a:xfrm>
        <a:prstGeom prst="ellipse">
          <a:avLst/>
        </a:prstGeom>
      </dsp:spPr>
      <dsp:style>
        <a:lnRef idx="3">
          <a:schemeClr val="lt1"/>
        </a:lnRef>
        <a:fillRef idx="1">
          <a:schemeClr val="accent1"/>
        </a:fillRef>
        <a:effectRef idx="1">
          <a:scrgbClr r="0" g="0" b="0"/>
        </a:effectRef>
        <a:fontRef idx="minor">
          <a:schemeClr val="lt1"/>
        </a:fontRef>
      </dsp:style>
      <dsp:txXfrm>
        <a:off x="0" y="2279375"/>
        <a:ext cx="132886" cy="133014"/>
      </dsp:txXfrm>
    </dsp:sp>
    <dsp:sp modelId="{EE56200D-6140-4BD5-A4C6-DC89C5185A47}">
      <dsp:nvSpPr>
        <dsp:cNvPr id="16" name="椭圆 15"/>
        <dsp:cNvSpPr/>
      </dsp:nvSpPr>
      <dsp:spPr bwMode="white">
        <a:xfrm>
          <a:off x="1325175" y="2090071"/>
          <a:ext cx="132886" cy="133014"/>
        </a:xfrm>
        <a:prstGeom prst="ellipse">
          <a:avLst/>
        </a:prstGeom>
      </dsp:spPr>
      <dsp:style>
        <a:lnRef idx="3">
          <a:schemeClr val="lt1"/>
        </a:lnRef>
        <a:fillRef idx="1">
          <a:schemeClr val="accent1"/>
        </a:fillRef>
        <a:effectRef idx="1">
          <a:scrgbClr r="0" g="0" b="0"/>
        </a:effectRef>
        <a:fontRef idx="minor">
          <a:schemeClr val="lt1"/>
        </a:fontRef>
      </dsp:style>
      <dsp:txXfrm>
        <a:off x="1325175" y="2090071"/>
        <a:ext cx="132886" cy="13301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rSet qsTypeId="urn:microsoft.com/office/officeart/2005/8/quickstyle/simple5"/>
        </dgm:pt>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rSet csTypeId="urn:microsoft.com/office/officeart/2005/8/colors/accent6_5"/>
        </dgm:pt>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kumimoji="1"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dirty="0">
              <a:ln>
                <a:noFill/>
              </a:ln>
              <a:solidFill>
                <a:schemeClr val="tx1"/>
              </a:solidFill>
              <a:effectLst/>
              <a:uLnTx/>
              <a:uFillTx/>
              <a:latin typeface="+mn-lt"/>
              <a:ea typeface="微软雅黑" panose="020B0503020204020204" pitchFamily="34" charset="-122"/>
              <a:cs typeface="+mn-cs"/>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kumimoji="1"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4D237E15-C071-4D01-9525-7AB57CF13642}" type="datetime1">
              <a:rPr kumimoji="1" lang="en-US" altLang="zh-CN"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rPr>
            </a:fld>
            <a:endParaRPr kumimoji="1" lang="zh-CN" altLang="en-US" sz="1200" b="0" i="0" u="none" strike="noStrike" kern="1200" cap="none" spc="0" normalizeH="0" baseline="0" noProof="0" dirty="0">
              <a:ln>
                <a:noFill/>
              </a:ln>
              <a:solidFill>
                <a:schemeClr val="tx1"/>
              </a:solidFill>
              <a:effectLst/>
              <a:uLnTx/>
              <a:uFillTx/>
              <a:latin typeface="+mn-lt"/>
              <a:ea typeface="微软雅黑" panose="020B0503020204020204" pitchFamily="34" charset="-122"/>
              <a:cs typeface="+mn-cs"/>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kumimoji="1"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dirty="0">
              <a:ln>
                <a:noFill/>
              </a:ln>
              <a:solidFill>
                <a:schemeClr val="tx1"/>
              </a:solidFill>
              <a:effectLst/>
              <a:uLnTx/>
              <a:uFillTx/>
              <a:latin typeface="+mn-lt"/>
              <a:ea typeface="微软雅黑" panose="020B0503020204020204" pitchFamily="34" charset="-122"/>
              <a:cs typeface="+mn-cs"/>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p>
            <a:pPr lvl="0" algn="r" eaLnBrk="1" hangingPunct="1">
              <a:buNone/>
            </a:pPr>
            <a:fld id="{9A0DB2DC-4C9A-4742-B13C-FB6460FD3503}" type="slidenum">
              <a:rPr lang="zh-CN" altLang="en-US" sz="1200" dirty="0">
                <a:latin typeface="Calibri" panose="020F0502020204030204" pitchFamily="34" charset="0"/>
                <a:ea typeface="微软雅黑" panose="020B0503020204020204" pitchFamily="34" charset="-122"/>
              </a:rPr>
            </a:fld>
            <a:endParaRPr lang="zh-CN" altLang="en-US" sz="1200" dirty="0">
              <a:latin typeface="Calibri" panose="020F0502020204030204" pitchFamily="34" charset="0"/>
              <a:ea typeface="微软雅黑" panose="020B0503020204020204" pitchFamily="34" charset="-122"/>
            </a:endParaRP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kumimoji="1" sz="1200">
                <a:latin typeface="+mn-lt"/>
                <a:ea typeface="微软雅黑" panose="020B0503020204020204" pitchFamily="34" charset="-122"/>
              </a:defRPr>
            </a:lvl1pPr>
          </a:lstStyle>
          <a:p>
            <a:pPr>
              <a:defRPr/>
            </a:pPr>
            <a:endParaRPr lang="zh-CN" alt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kumimoji="1" sz="1200">
                <a:latin typeface="+mn-lt"/>
                <a:ea typeface="微软雅黑" panose="020B0503020204020204" pitchFamily="34" charset="-122"/>
              </a:defRPr>
            </a:lvl1pPr>
          </a:lstStyle>
          <a:p>
            <a:pPr>
              <a:defRPr/>
            </a:pPr>
            <a:fld id="{1AF0A83F-2F1A-48D0-9517-B5257563AB8D}" type="datetime1">
              <a:rPr lang="en-US" altLang="zh-CN" smtClean="0"/>
            </a:fld>
            <a:endParaRPr lang="zh-CN" alt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marL="0" marR="0" lvl="0" indent="0" algn="l" defTabSz="4572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marL="0" marR="0" lvl="0" indent="0" algn="l" defTabSz="457200" rtl="0" eaLnBrk="0" fontAlgn="base" latinLnBrk="0" hangingPunct="0">
              <a:lnSpc>
                <a:spcPct val="100000"/>
              </a:lnSpc>
              <a:spcBef>
                <a:spcPct val="30000"/>
              </a:spcBef>
              <a:spcAft>
                <a:spcPct val="0"/>
              </a:spcAft>
              <a:buClrTx/>
              <a:buSzTx/>
              <a:buFontTx/>
              <a:buNone/>
              <a:defRPr/>
            </a:pPr>
            <a:r>
              <a:rPr kumimoji="0" lang="en-GB" altLang="zh-CN" sz="1200" b="0" i="0" u="none" strike="noStrike" kern="1200" cap="none" spc="0" normalizeH="0" baseline="0" noProof="0" dirty="0">
                <a:ln>
                  <a:noFill/>
                </a:ln>
                <a:solidFill>
                  <a:schemeClr val="tx1"/>
                </a:solidFill>
                <a:effectLst/>
                <a:uLnTx/>
                <a:uFillTx/>
                <a:latin typeface="+mn-lt"/>
                <a:ea typeface="+mn-ea"/>
                <a:cs typeface="+mn-cs"/>
              </a:rPr>
              <a:t>Click to edit Master text styles</a:t>
            </a:r>
            <a:endParaRPr kumimoji="0" lang="en-GB" altLang="zh-CN" sz="1200" b="0" i="0" u="none" strike="noStrike" kern="1200" cap="none" spc="0" normalizeH="0" baseline="0" noProof="0" dirty="0">
              <a:ln>
                <a:noFill/>
              </a:ln>
              <a:solidFill>
                <a:schemeClr val="tx1"/>
              </a:solidFill>
              <a:effectLst/>
              <a:uLnTx/>
              <a:uFillTx/>
              <a:latin typeface="+mn-lt"/>
              <a:ea typeface="+mn-ea"/>
              <a:cs typeface="+mn-cs"/>
            </a:endParaRPr>
          </a:p>
          <a:p>
            <a:pPr marL="457200" marR="0" lvl="1" indent="0" algn="l" defTabSz="457200" rtl="0" eaLnBrk="0" fontAlgn="base" latinLnBrk="0" hangingPunct="0">
              <a:lnSpc>
                <a:spcPct val="100000"/>
              </a:lnSpc>
              <a:spcBef>
                <a:spcPct val="30000"/>
              </a:spcBef>
              <a:spcAft>
                <a:spcPct val="0"/>
              </a:spcAft>
              <a:buClrTx/>
              <a:buSzTx/>
              <a:buFontTx/>
              <a:buNone/>
              <a:defRPr/>
            </a:pPr>
            <a:r>
              <a:rPr kumimoji="0" lang="en-GB" altLang="zh-CN" sz="1200" b="0" i="0" u="none" strike="noStrike" kern="1200" cap="none" spc="0" normalizeH="0" baseline="0" noProof="0" dirty="0">
                <a:ln>
                  <a:noFill/>
                </a:ln>
                <a:solidFill>
                  <a:schemeClr val="tx1"/>
                </a:solidFill>
                <a:effectLst/>
                <a:uLnTx/>
                <a:uFillTx/>
                <a:latin typeface="+mn-lt"/>
                <a:ea typeface="+mn-ea"/>
                <a:cs typeface="+mn-cs"/>
              </a:rPr>
              <a:t>Second level</a:t>
            </a:r>
            <a:endParaRPr kumimoji="0" lang="en-GB" altLang="zh-CN" sz="1200" b="0" i="0" u="none" strike="noStrike" kern="1200" cap="none" spc="0" normalizeH="0" baseline="0" noProof="0" dirty="0">
              <a:ln>
                <a:noFill/>
              </a:ln>
              <a:solidFill>
                <a:schemeClr val="tx1"/>
              </a:solidFill>
              <a:effectLst/>
              <a:uLnTx/>
              <a:uFillTx/>
              <a:latin typeface="+mn-lt"/>
              <a:ea typeface="+mn-ea"/>
              <a:cs typeface="+mn-cs"/>
            </a:endParaRPr>
          </a:p>
          <a:p>
            <a:pPr marL="914400" marR="0" lvl="2" indent="0" algn="l" defTabSz="457200" rtl="0" eaLnBrk="0" fontAlgn="base" latinLnBrk="0" hangingPunct="0">
              <a:lnSpc>
                <a:spcPct val="100000"/>
              </a:lnSpc>
              <a:spcBef>
                <a:spcPct val="30000"/>
              </a:spcBef>
              <a:spcAft>
                <a:spcPct val="0"/>
              </a:spcAft>
              <a:buClrTx/>
              <a:buSzTx/>
              <a:buFontTx/>
              <a:buNone/>
              <a:defRPr/>
            </a:pPr>
            <a:r>
              <a:rPr kumimoji="0" lang="en-GB" altLang="zh-CN" sz="1200" b="0" i="0" u="none" strike="noStrike" kern="1200" cap="none" spc="0" normalizeH="0" baseline="0" noProof="0" dirty="0">
                <a:ln>
                  <a:noFill/>
                </a:ln>
                <a:solidFill>
                  <a:schemeClr val="tx1"/>
                </a:solidFill>
                <a:effectLst/>
                <a:uLnTx/>
                <a:uFillTx/>
                <a:latin typeface="+mn-lt"/>
                <a:ea typeface="+mn-ea"/>
                <a:cs typeface="+mn-cs"/>
              </a:rPr>
              <a:t>Third level</a:t>
            </a:r>
            <a:endParaRPr kumimoji="0" lang="en-GB" altLang="zh-CN" sz="1200" b="0" i="0" u="none" strike="noStrike" kern="1200" cap="none" spc="0" normalizeH="0" baseline="0" noProof="0" dirty="0">
              <a:ln>
                <a:noFill/>
              </a:ln>
              <a:solidFill>
                <a:schemeClr val="tx1"/>
              </a:solidFill>
              <a:effectLst/>
              <a:uLnTx/>
              <a:uFillTx/>
              <a:latin typeface="+mn-lt"/>
              <a:ea typeface="+mn-ea"/>
              <a:cs typeface="+mn-cs"/>
            </a:endParaRPr>
          </a:p>
          <a:p>
            <a:pPr marL="1371600" marR="0" lvl="3" indent="0" algn="l" defTabSz="457200" rtl="0" eaLnBrk="0" fontAlgn="base" latinLnBrk="0" hangingPunct="0">
              <a:lnSpc>
                <a:spcPct val="100000"/>
              </a:lnSpc>
              <a:spcBef>
                <a:spcPct val="30000"/>
              </a:spcBef>
              <a:spcAft>
                <a:spcPct val="0"/>
              </a:spcAft>
              <a:buClrTx/>
              <a:buSzTx/>
              <a:buFontTx/>
              <a:buNone/>
              <a:defRPr/>
            </a:pPr>
            <a:r>
              <a:rPr kumimoji="0" lang="en-GB" altLang="zh-CN" sz="1200" b="0" i="0" u="none" strike="noStrike" kern="1200" cap="none" spc="0" normalizeH="0" baseline="0" noProof="0" dirty="0">
                <a:ln>
                  <a:noFill/>
                </a:ln>
                <a:solidFill>
                  <a:schemeClr val="tx1"/>
                </a:solidFill>
                <a:effectLst/>
                <a:uLnTx/>
                <a:uFillTx/>
                <a:latin typeface="+mn-lt"/>
                <a:ea typeface="+mn-ea"/>
                <a:cs typeface="+mn-cs"/>
              </a:rPr>
              <a:t>Fourth level</a:t>
            </a:r>
            <a:endParaRPr kumimoji="0" lang="en-GB" altLang="zh-CN" sz="1200" b="0" i="0" u="none" strike="noStrike" kern="1200" cap="none" spc="0" normalizeH="0" baseline="0" noProof="0" dirty="0">
              <a:ln>
                <a:noFill/>
              </a:ln>
              <a:solidFill>
                <a:schemeClr val="tx1"/>
              </a:solidFill>
              <a:effectLst/>
              <a:uLnTx/>
              <a:uFillTx/>
              <a:latin typeface="+mn-lt"/>
              <a:ea typeface="+mn-ea"/>
              <a:cs typeface="+mn-cs"/>
            </a:endParaRPr>
          </a:p>
          <a:p>
            <a:pPr marL="1828800" marR="0" lvl="4" indent="0" algn="l" defTabSz="457200" rtl="0" eaLnBrk="0" fontAlgn="base" latinLnBrk="0" hangingPunct="0">
              <a:lnSpc>
                <a:spcPct val="100000"/>
              </a:lnSpc>
              <a:spcBef>
                <a:spcPct val="30000"/>
              </a:spcBef>
              <a:spcAft>
                <a:spcPct val="0"/>
              </a:spcAft>
              <a:buClrTx/>
              <a:buSzTx/>
              <a:buFontTx/>
              <a:buNone/>
              <a:defRPr/>
            </a:pPr>
            <a:r>
              <a:rPr kumimoji="0" lang="en-GB" altLang="zh-CN" sz="1200" b="0" i="0" u="none" strike="noStrike" kern="1200" cap="none" spc="0" normalizeH="0" baseline="0" noProof="0" dirty="0">
                <a:ln>
                  <a:noFill/>
                </a:ln>
                <a:solidFill>
                  <a:schemeClr val="tx1"/>
                </a:solidFill>
                <a:effectLst/>
                <a:uLnTx/>
                <a:uFillTx/>
                <a:latin typeface="+mn-lt"/>
                <a:ea typeface="+mn-ea"/>
                <a:cs typeface="+mn-cs"/>
              </a:rPr>
              <a:t>Fifth level</a:t>
            </a:r>
            <a:endParaRPr kumimoji="0" lang="zh-CN" alt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kumimoji="1" sz="1200">
                <a:latin typeface="+mn-lt"/>
                <a:ea typeface="微软雅黑" panose="020B0503020204020204" pitchFamily="34" charset="-122"/>
              </a:defRPr>
            </a:lvl1pPr>
          </a:lstStyle>
          <a:p>
            <a:pPr>
              <a:defRPr/>
            </a:pPr>
            <a:endParaRPr lang="zh-CN" alt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defRPr>
                <a:ea typeface="微软雅黑" panose="020B0503020204020204" pitchFamily="34" charset="-122"/>
              </a:defRPr>
            </a:lvl1pPr>
          </a:lstStyle>
          <a:p>
            <a:pPr algn="r"/>
            <a:fld id="{9A0DB2DC-4C9A-4742-B13C-FB6460FD3503}" type="slidenum">
              <a:rPr lang="zh-CN" altLang="en-US" sz="1200" smtClean="0">
                <a:latin typeface="Calibri" panose="020F0502020204030204" pitchFamily="34" charset="0"/>
              </a:rPr>
            </a:fld>
            <a:endParaRPr lang="zh-CN" altLang="en-US"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微软雅黑" panose="020B0503020204020204" pitchFamily="34" charset="-122"/>
        <a:cs typeface="+mn-cs"/>
      </a:defRPr>
    </a:lvl1pPr>
    <a:lvl2pPr marL="457200" algn="l" defTabSz="457200" rtl="0" eaLnBrk="0" fontAlgn="base" hangingPunct="0">
      <a:spcBef>
        <a:spcPct val="30000"/>
      </a:spcBef>
      <a:spcAft>
        <a:spcPct val="0"/>
      </a:spcAft>
      <a:defRPr sz="1200" kern="1200">
        <a:solidFill>
          <a:schemeClr val="tx1"/>
        </a:solidFill>
        <a:latin typeface="+mn-lt"/>
        <a:ea typeface="微软雅黑" panose="020B0503020204020204" pitchFamily="34" charset="-122"/>
        <a:cs typeface="+mn-cs"/>
      </a:defRPr>
    </a:lvl2pPr>
    <a:lvl3pPr marL="914400" algn="l" defTabSz="457200" rtl="0" eaLnBrk="0" fontAlgn="base" hangingPunct="0">
      <a:spcBef>
        <a:spcPct val="30000"/>
      </a:spcBef>
      <a:spcAft>
        <a:spcPct val="0"/>
      </a:spcAft>
      <a:defRPr sz="1200" kern="1200">
        <a:solidFill>
          <a:schemeClr val="tx1"/>
        </a:solidFill>
        <a:latin typeface="+mn-lt"/>
        <a:ea typeface="微软雅黑" panose="020B0503020204020204" pitchFamily="34" charset="-122"/>
        <a:cs typeface="+mn-cs"/>
      </a:defRPr>
    </a:lvl3pPr>
    <a:lvl4pPr marL="1371600" algn="l" defTabSz="457200" rtl="0" eaLnBrk="0" fontAlgn="base" hangingPunct="0">
      <a:spcBef>
        <a:spcPct val="30000"/>
      </a:spcBef>
      <a:spcAft>
        <a:spcPct val="0"/>
      </a:spcAft>
      <a:defRPr sz="1200" kern="1200">
        <a:solidFill>
          <a:schemeClr val="tx1"/>
        </a:solidFill>
        <a:latin typeface="+mn-lt"/>
        <a:ea typeface="微软雅黑" panose="020B0503020204020204" pitchFamily="34" charset="-122"/>
        <a:cs typeface="+mn-cs"/>
      </a:defRPr>
    </a:lvl4pPr>
    <a:lvl5pPr marL="1828800" algn="l" defTabSz="457200" rtl="0" eaLnBrk="0" fontAlgn="base" hangingPunct="0">
      <a:spcBef>
        <a:spcPct val="30000"/>
      </a:spcBef>
      <a:spcAft>
        <a:spcPct val="0"/>
      </a:spcAft>
      <a:defRPr sz="1200" kern="1200">
        <a:solidFill>
          <a:schemeClr val="tx1"/>
        </a:solidFill>
        <a:latin typeface="+mn-lt"/>
        <a:ea typeface="微软雅黑" panose="020B0503020204020204" pitchFamily="34" charset="-122"/>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a:solidFill>
              <a:srgbClr val="000000">
                <a:alpha val="100000"/>
              </a:srgbClr>
            </a:solidFill>
            <a:miter lim="800000"/>
          </a:ln>
        </p:spPr>
      </p:sp>
      <p:sp>
        <p:nvSpPr>
          <p:cNvPr id="17411" name="Notes Placeholder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1267" name="Slide Number Placeholder 3"/>
          <p:cNvSpPr txBox="1">
            <a:spLocks noGrp="1"/>
          </p:cNvSpPr>
          <p:nvPr>
            <p:ph type="sldNum" sz="quarter"/>
          </p:nvPr>
        </p:nvSpPr>
        <p:spPr bwMode="auto">
          <a:noFill/>
          <a:ln>
            <a:noFill/>
            <a:miter lim="800000"/>
          </a:ln>
        </p:spPr>
        <p:txBody>
          <a:bodyPr wrap="square" lIns="91440" tIns="45720" rIns="91440" bIns="45720" numCol="1" rtlCol="0" anchor="b" anchorCtr="0" compatLnSpc="1"/>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4.jpe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5" Type="http://schemas.openxmlformats.org/officeDocument/2006/relationships/image" Target="../media/image11.jpeg"/><Relationship Id="rId4" Type="http://schemas.openxmlformats.org/officeDocument/2006/relationships/image" Target="../media/image10.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5" Type="http://schemas.openxmlformats.org/officeDocument/2006/relationships/image" Target="../media/image11.jpeg"/><Relationship Id="rId4" Type="http://schemas.openxmlformats.org/officeDocument/2006/relationships/image" Target="../media/image10.png"/><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8.jpe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8.jpe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5" Type="http://schemas.openxmlformats.org/officeDocument/2006/relationships/image" Target="../media/image11.jpeg"/><Relationship Id="rId4" Type="http://schemas.openxmlformats.org/officeDocument/2006/relationships/image" Target="../media/image10.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5" y="-4683"/>
            <a:ext cx="12209780" cy="6868001"/>
          </a:xfrm>
          <a:prstGeom prst="rect">
            <a:avLst/>
          </a:prstGeom>
        </p:spPr>
      </p:pic>
      <p:pic>
        <p:nvPicPr>
          <p:cNvPr id="8196" name="Picture 4" descr="C:\Users\P50\Desktop\桌面导出图暂存库\CGN\PPT模板\中广核-PPT模板-成员公司-4比3.cdr_599.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632504" y="6338381"/>
            <a:ext cx="977083" cy="90000"/>
          </a:xfrm>
          <a:prstGeom prst="rect">
            <a:avLst/>
          </a:prstGeom>
          <a:noFill/>
          <a:extLst>
            <a:ext uri="{909E8E84-426E-40DD-AFC4-6F175D3DCCD1}">
              <a14:hiddenFill xmlns:a14="http://schemas.microsoft.com/office/drawing/2010/main">
                <a:solidFill>
                  <a:srgbClr val="FFFFFF"/>
                </a:solidFill>
              </a14:hiddenFill>
            </a:ext>
          </a:extLst>
        </p:spPr>
      </p:pic>
      <p:sp>
        <p:nvSpPr>
          <p:cNvPr id="10" name="灯片编号占位符 3"/>
          <p:cNvSpPr txBox="1"/>
          <p:nvPr userDrawn="1"/>
        </p:nvSpPr>
        <p:spPr>
          <a:xfrm>
            <a:off x="8623667" y="6201220"/>
            <a:ext cx="2057400" cy="365125"/>
          </a:xfrm>
          <a:prstGeom prst="rect">
            <a:avLst/>
          </a:prstGeom>
        </p:spPr>
        <p:txBody>
          <a:bodyPr vert="horz" lIns="91440" tIns="45720" rIns="91440" bIns="45720" rtlCol="0" anchor="ctr"/>
          <a:lstStyle>
            <a:defPPr>
              <a:defRPr lang="zh-CN"/>
            </a:defPPr>
            <a:lvl1pPr marL="0" lvl="0" indent="0" algn="r" defTabSz="914400" rtl="0" eaLnBrk="1" fontAlgn="base" latinLnBrk="0" hangingPunct="1">
              <a:lnSpc>
                <a:spcPct val="100000"/>
              </a:lnSpc>
              <a:spcBef>
                <a:spcPct val="0"/>
              </a:spcBef>
              <a:spcAft>
                <a:spcPct val="0"/>
              </a:spcAft>
              <a:buNone/>
              <a:defRPr sz="1200" b="0" i="0" u="none" kern="1200" baseline="0">
                <a:solidFill>
                  <a:schemeClr val="tx1">
                    <a:tint val="75000"/>
                  </a:schemeClr>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fld id="{29AB36CB-BA1E-4311-A694-2F8DFF99593F}" type="slidenum">
              <a:rPr lang="zh-CN" altLang="en-US" sz="900" smtClean="0">
                <a:ea typeface="微软雅黑" panose="020B0503020204020204" pitchFamily="34" charset="-122"/>
              </a:rPr>
            </a:fld>
            <a:endParaRPr lang="zh-CN" altLang="en-US" sz="900" dirty="0">
              <a:ea typeface="微软雅黑" panose="020B0503020204020204" pitchFamily="34" charset="-122"/>
            </a:endParaRPr>
          </a:p>
        </p:txBody>
      </p:sp>
      <p:pic>
        <p:nvPicPr>
          <p:cNvPr id="8" name="Picture 3" descr="C:\Users\P50\Desktop\桌面导出图暂存库\CGN\PPT模板\中广核-PPT模板-成员公司-4比3.cdr_597.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23392" y="247364"/>
            <a:ext cx="1737116" cy="2851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Design\2021.03.01PPT模板修改\2.27集团公司_ppt风格(改)2.jp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76983" t="2979" r="3574" b="91564"/>
          <a:stretch>
            <a:fillRect/>
          </a:stretch>
        </p:blipFill>
        <p:spPr bwMode="auto">
          <a:xfrm>
            <a:off x="9696400" y="247364"/>
            <a:ext cx="2016224" cy="3264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二层过渡页">
    <p:spTree>
      <p:nvGrpSpPr>
        <p:cNvPr id="1" name=""/>
        <p:cNvGrpSpPr/>
        <p:nvPr/>
      </p:nvGrpSpPr>
      <p:grpSpPr>
        <a:xfrm>
          <a:off x="0" y="0"/>
          <a:ext cx="0" cy="0"/>
          <a:chOff x="0" y="0"/>
          <a:chExt cx="0" cy="0"/>
        </a:xfrm>
      </p:grpSpPr>
      <p:sp>
        <p:nvSpPr>
          <p:cNvPr id="23" name="矩形 22"/>
          <p:cNvSpPr/>
          <p:nvPr userDrawn="1"/>
        </p:nvSpPr>
        <p:spPr>
          <a:xfrm>
            <a:off x="0" y="0"/>
            <a:ext cx="12192000" cy="14327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6" name="Picture 3" descr="C:\Users\P50\Desktop\桌面导出图暂存库\CGN\PPT模板\中广核-PPT模板-成员公司-4比3.cdr_597.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3392" y="527100"/>
            <a:ext cx="2632259" cy="432048"/>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76174" y="396838"/>
            <a:ext cx="2064442" cy="1035868"/>
          </a:xfrm>
          <a:prstGeom prst="rect">
            <a:avLst/>
          </a:prstGeom>
        </p:spPr>
      </p:pic>
      <p:grpSp>
        <p:nvGrpSpPr>
          <p:cNvPr id="42" name="组合 41"/>
          <p:cNvGrpSpPr/>
          <p:nvPr userDrawn="1"/>
        </p:nvGrpSpPr>
        <p:grpSpPr>
          <a:xfrm>
            <a:off x="1080723" y="1432706"/>
            <a:ext cx="10030553" cy="4769436"/>
            <a:chOff x="580509" y="1268760"/>
            <a:chExt cx="10030553" cy="4769436"/>
          </a:xfrm>
        </p:grpSpPr>
        <p:sp>
          <p:nvSpPr>
            <p:cNvPr id="37" name="Freeform 5"/>
            <p:cNvSpPr/>
            <p:nvPr userDrawn="1"/>
          </p:nvSpPr>
          <p:spPr bwMode="auto">
            <a:xfrm>
              <a:off x="1044505" y="1545654"/>
              <a:ext cx="9566557" cy="4492542"/>
            </a:xfrm>
            <a:custGeom>
              <a:avLst/>
              <a:gdLst>
                <a:gd name="T0" fmla="*/ 97 w 9549"/>
                <a:gd name="T1" fmla="*/ 0 h 4700"/>
                <a:gd name="T2" fmla="*/ 9452 w 9549"/>
                <a:gd name="T3" fmla="*/ 0 h 4700"/>
                <a:gd name="T4" fmla="*/ 9549 w 9549"/>
                <a:gd name="T5" fmla="*/ 97 h 4700"/>
                <a:gd name="T6" fmla="*/ 9549 w 9549"/>
                <a:gd name="T7" fmla="*/ 4603 h 4700"/>
                <a:gd name="T8" fmla="*/ 9452 w 9549"/>
                <a:gd name="T9" fmla="*/ 4700 h 4700"/>
                <a:gd name="T10" fmla="*/ 97 w 9549"/>
                <a:gd name="T11" fmla="*/ 4700 h 4700"/>
                <a:gd name="T12" fmla="*/ 0 w 9549"/>
                <a:gd name="T13" fmla="*/ 4603 h 4700"/>
                <a:gd name="T14" fmla="*/ 0 w 9549"/>
                <a:gd name="T15" fmla="*/ 97 h 4700"/>
                <a:gd name="T16" fmla="*/ 97 w 9549"/>
                <a:gd name="T17"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9" h="4700">
                  <a:moveTo>
                    <a:pt x="97" y="0"/>
                  </a:moveTo>
                  <a:lnTo>
                    <a:pt x="9452" y="0"/>
                  </a:lnTo>
                  <a:cubicBezTo>
                    <a:pt x="9505" y="0"/>
                    <a:pt x="9549" y="43"/>
                    <a:pt x="9549" y="97"/>
                  </a:cubicBezTo>
                  <a:lnTo>
                    <a:pt x="9549" y="4603"/>
                  </a:lnTo>
                  <a:cubicBezTo>
                    <a:pt x="9549" y="4656"/>
                    <a:pt x="9505" y="4700"/>
                    <a:pt x="9452" y="4700"/>
                  </a:cubicBezTo>
                  <a:lnTo>
                    <a:pt x="97" y="4700"/>
                  </a:lnTo>
                  <a:cubicBezTo>
                    <a:pt x="44" y="4700"/>
                    <a:pt x="0" y="4656"/>
                    <a:pt x="0" y="4603"/>
                  </a:cubicBezTo>
                  <a:lnTo>
                    <a:pt x="0" y="97"/>
                  </a:lnTo>
                  <a:cubicBezTo>
                    <a:pt x="0" y="43"/>
                    <a:pt x="44" y="0"/>
                    <a:pt x="97" y="0"/>
                  </a:cubicBezTo>
                  <a:close/>
                </a:path>
              </a:pathLst>
            </a:custGeom>
            <a:solidFill>
              <a:srgbClr val="F9F9F9"/>
            </a:solidFill>
            <a:ln w="0" cap="flat" cmpd="sng" algn="ctr">
              <a:noFill/>
              <a:prstDash val="solid"/>
              <a:miter lim="800000"/>
            </a:ln>
            <a:effectLst>
              <a:outerShdw blurRad="762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Franklin Gothic Book" panose="020B0503020102020204"/>
                <a:ea typeface="冬青黑体简体中文 W3"/>
                <a:cs typeface="+mn-cs"/>
              </a:endParaRPr>
            </a:p>
          </p:txBody>
        </p:sp>
        <p:sp>
          <p:nvSpPr>
            <p:cNvPr id="38" name="Freeform 6"/>
            <p:cNvSpPr/>
            <p:nvPr userDrawn="1"/>
          </p:nvSpPr>
          <p:spPr bwMode="auto">
            <a:xfrm>
              <a:off x="1808150" y="1268760"/>
              <a:ext cx="2919698" cy="289376"/>
            </a:xfrm>
            <a:custGeom>
              <a:avLst/>
              <a:gdLst>
                <a:gd name="T0" fmla="*/ 249 w 3270"/>
                <a:gd name="T1" fmla="*/ 261 h 261"/>
                <a:gd name="T2" fmla="*/ 3270 w 3270"/>
                <a:gd name="T3" fmla="*/ 261 h 261"/>
                <a:gd name="T4" fmla="*/ 3022 w 3270"/>
                <a:gd name="T5" fmla="*/ 0 h 261"/>
                <a:gd name="T6" fmla="*/ 0 w 3270"/>
                <a:gd name="T7" fmla="*/ 0 h 261"/>
                <a:gd name="T8" fmla="*/ 249 w 3270"/>
                <a:gd name="T9" fmla="*/ 261 h 261"/>
              </a:gdLst>
              <a:ahLst/>
              <a:cxnLst>
                <a:cxn ang="0">
                  <a:pos x="T0" y="T1"/>
                </a:cxn>
                <a:cxn ang="0">
                  <a:pos x="T2" y="T3"/>
                </a:cxn>
                <a:cxn ang="0">
                  <a:pos x="T4" y="T5"/>
                </a:cxn>
                <a:cxn ang="0">
                  <a:pos x="T6" y="T7"/>
                </a:cxn>
                <a:cxn ang="0">
                  <a:pos x="T8" y="T9"/>
                </a:cxn>
              </a:cxnLst>
              <a:rect l="0" t="0" r="r" b="b"/>
              <a:pathLst>
                <a:path w="3270" h="261">
                  <a:moveTo>
                    <a:pt x="249" y="261"/>
                  </a:moveTo>
                  <a:lnTo>
                    <a:pt x="3270" y="261"/>
                  </a:lnTo>
                  <a:lnTo>
                    <a:pt x="3022" y="0"/>
                  </a:lnTo>
                  <a:lnTo>
                    <a:pt x="0" y="0"/>
                  </a:lnTo>
                  <a:lnTo>
                    <a:pt x="249" y="261"/>
                  </a:lnTo>
                  <a:close/>
                </a:path>
              </a:pathLst>
            </a:custGeom>
            <a:solidFill>
              <a:srgbClr val="FFAE65">
                <a:lumMod val="50000"/>
              </a:srgbClr>
            </a:solidFill>
            <a:ln w="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Franklin Gothic Book" panose="020B0503020102020204"/>
                <a:ea typeface="冬青黑体简体中文 W3"/>
                <a:cs typeface="+mn-cs"/>
              </a:endParaRPr>
            </a:p>
          </p:txBody>
        </p:sp>
        <p:sp>
          <p:nvSpPr>
            <p:cNvPr id="39" name="Freeform 7"/>
            <p:cNvSpPr/>
            <p:nvPr userDrawn="1"/>
          </p:nvSpPr>
          <p:spPr bwMode="auto">
            <a:xfrm>
              <a:off x="580509" y="1268761"/>
              <a:ext cx="3931315" cy="1432706"/>
            </a:xfrm>
            <a:custGeom>
              <a:avLst/>
              <a:gdLst>
                <a:gd name="T0" fmla="*/ 3022 w 3022"/>
                <a:gd name="T1" fmla="*/ 0 h 2098"/>
                <a:gd name="T2" fmla="*/ 0 w 3022"/>
                <a:gd name="T3" fmla="*/ 0 h 2098"/>
                <a:gd name="T4" fmla="*/ 0 w 3022"/>
                <a:gd name="T5" fmla="*/ 2098 h 2098"/>
                <a:gd name="T6" fmla="*/ 2165 w 3022"/>
                <a:gd name="T7" fmla="*/ 2098 h 2098"/>
                <a:gd name="T8" fmla="*/ 3022 w 3022"/>
                <a:gd name="T9" fmla="*/ 0 h 2098"/>
              </a:gdLst>
              <a:ahLst/>
              <a:cxnLst>
                <a:cxn ang="0">
                  <a:pos x="T0" y="T1"/>
                </a:cxn>
                <a:cxn ang="0">
                  <a:pos x="T2" y="T3"/>
                </a:cxn>
                <a:cxn ang="0">
                  <a:pos x="T4" y="T5"/>
                </a:cxn>
                <a:cxn ang="0">
                  <a:pos x="T6" y="T7"/>
                </a:cxn>
                <a:cxn ang="0">
                  <a:pos x="T8" y="T9"/>
                </a:cxn>
              </a:cxnLst>
              <a:rect l="0" t="0" r="r" b="b"/>
              <a:pathLst>
                <a:path w="3022" h="2098">
                  <a:moveTo>
                    <a:pt x="3022" y="0"/>
                  </a:moveTo>
                  <a:lnTo>
                    <a:pt x="0" y="0"/>
                  </a:lnTo>
                  <a:lnTo>
                    <a:pt x="0" y="2098"/>
                  </a:lnTo>
                  <a:lnTo>
                    <a:pt x="2165" y="2098"/>
                  </a:lnTo>
                  <a:lnTo>
                    <a:pt x="3022" y="0"/>
                  </a:lnTo>
                  <a:close/>
                </a:path>
              </a:pathLst>
            </a:custGeom>
            <a:gradFill>
              <a:gsLst>
                <a:gs pos="0">
                  <a:srgbClr val="FFAE65"/>
                </a:gs>
                <a:gs pos="100000">
                  <a:srgbClr val="FF9D40"/>
                </a:gs>
              </a:gsLst>
              <a:lin ang="5400000" scaled="1"/>
            </a:gradFill>
            <a:ln w="0" cap="flat" cmpd="sng" algn="ctr">
              <a:noFill/>
              <a:prstDash val="solid"/>
              <a:miter lim="800000"/>
            </a:ln>
            <a:effectLst>
              <a:outerShdw blurRad="762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Franklin Gothic Book" panose="020B0503020102020204"/>
                <a:ea typeface="冬青黑体简体中文 W3"/>
                <a:cs typeface="+mn-cs"/>
              </a:endParaRPr>
            </a:p>
          </p:txBody>
        </p:sp>
        <p:sp>
          <p:nvSpPr>
            <p:cNvPr id="40" name="矩形 39"/>
            <p:cNvSpPr/>
            <p:nvPr userDrawn="1"/>
          </p:nvSpPr>
          <p:spPr>
            <a:xfrm>
              <a:off x="3667783" y="5966196"/>
              <a:ext cx="4320000" cy="72000"/>
            </a:xfrm>
            <a:prstGeom prst="rect">
              <a:avLst/>
            </a:prstGeom>
            <a:solidFill>
              <a:srgbClr val="FFAE65"/>
            </a:solidFill>
            <a:ln w="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Franklin Gothic Book" panose="020B0503020102020204"/>
                <a:ea typeface="冬青黑体简体中文 W3"/>
                <a:cs typeface="+mn-cs"/>
              </a:endParaRPr>
            </a:p>
          </p:txBody>
        </p:sp>
        <p:sp>
          <p:nvSpPr>
            <p:cNvPr id="41" name="标题 4"/>
            <p:cNvSpPr txBox="1"/>
            <p:nvPr userDrawn="1"/>
          </p:nvSpPr>
          <p:spPr>
            <a:xfrm>
              <a:off x="899084" y="1289162"/>
              <a:ext cx="2592288" cy="1399753"/>
            </a:xfrm>
            <a:prstGeom prst="rect">
              <a:avLst/>
            </a:prstGeom>
            <a:noFill/>
            <a:ln w="25400" cap="flat" cmpd="sng" algn="ctr">
              <a:noFill/>
              <a:prstDash val="solid"/>
            </a:ln>
            <a:effectLst/>
          </p:spPr>
          <p:txBody>
            <a:bodyPr rtlCol="0" anchor="ctr"/>
            <a:lstStyle>
              <a:defPPr>
                <a:defRPr lang="zh-CN"/>
              </a:defPPr>
              <a:lvl1pPr fontAlgn="auto">
                <a:spcBef>
                  <a:spcPts val="0"/>
                </a:spcBef>
                <a:spcAft>
                  <a:spcPts val="0"/>
                </a:spcAft>
                <a:defRPr sz="4400" b="1" kern="0">
                  <a:solidFill>
                    <a:schemeClr val="tx2"/>
                  </a:solidFill>
                  <a:latin typeface="方正兰亭中黑_GBK" panose="02000000000000000000" pitchFamily="2" charset="-122"/>
                  <a:ea typeface="方正兰亭中黑_GBK" panose="020000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0" cap="none" spc="30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cs typeface="+mn-cs"/>
                </a:rPr>
                <a:t>培训重点工作</a:t>
              </a:r>
              <a:endParaRPr kumimoji="0" lang="zh-CN" altLang="en-US" sz="28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ea typeface="微软雅黑" panose="020B0503020204020204" pitchFamily="34" charset="-122"/>
              </a:defRPr>
            </a:lvl1pPr>
          </a:lstStyle>
          <a:p>
            <a:r>
              <a:rPr lang="zh-CN" altLang="en-US" dirty="0" smtClean="0"/>
              <a:t>单击此处编辑母版标题样式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正文+标题页">
    <p:spTree>
      <p:nvGrpSpPr>
        <p:cNvPr id="1" name=""/>
        <p:cNvGrpSpPr/>
        <p:nvPr/>
      </p:nvGrpSpPr>
      <p:grpSpPr>
        <a:xfrm>
          <a:off x="0" y="0"/>
          <a:ext cx="0" cy="0"/>
          <a:chOff x="0" y="0"/>
          <a:chExt cx="0" cy="0"/>
        </a:xfrm>
      </p:grpSpPr>
      <p:sp>
        <p:nvSpPr>
          <p:cNvPr id="2" name="标题 1"/>
          <p:cNvSpPr>
            <a:spLocks noGrp="1"/>
          </p:cNvSpPr>
          <p:nvPr>
            <p:ph type="title"/>
          </p:nvPr>
        </p:nvSpPr>
        <p:spPr>
          <a:xfrm>
            <a:off x="451792" y="765056"/>
            <a:ext cx="10972800" cy="575712"/>
          </a:xfrm>
          <a:prstGeom prst="rect">
            <a:avLst/>
          </a:prstGeom>
        </p:spPr>
        <p:txBody>
          <a:bodyPr anchor="ctr" anchorCtr="0"/>
          <a:lstStyle>
            <a:lvl1pPr marL="0" indent="0" algn="l" defTabSz="914400" rtl="0" eaLnBrk="1" fontAlgn="base" latinLnBrk="0" hangingPunct="1">
              <a:lnSpc>
                <a:spcPct val="100000"/>
              </a:lnSpc>
              <a:spcBef>
                <a:spcPct val="0"/>
              </a:spcBef>
              <a:spcAft>
                <a:spcPct val="0"/>
              </a:spcAft>
              <a:buNone/>
              <a:defRPr lang="zh-CN" altLang="en-US" sz="2800" b="1" i="0" u="none" kern="1200" baseline="0">
                <a:solidFill>
                  <a:schemeClr val="tx1"/>
                </a:solidFill>
                <a:effectLst/>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正文+标题页">
    <p:spTree>
      <p:nvGrpSpPr>
        <p:cNvPr id="1" name=""/>
        <p:cNvGrpSpPr/>
        <p:nvPr/>
      </p:nvGrpSpPr>
      <p:grpSpPr>
        <a:xfrm>
          <a:off x="0" y="0"/>
          <a:ext cx="0" cy="0"/>
          <a:chOff x="0" y="0"/>
          <a:chExt cx="0" cy="0"/>
        </a:xfrm>
      </p:grpSpPr>
      <p:sp>
        <p:nvSpPr>
          <p:cNvPr id="3" name="椭圆 2"/>
          <p:cNvSpPr/>
          <p:nvPr userDrawn="1"/>
        </p:nvSpPr>
        <p:spPr>
          <a:xfrm>
            <a:off x="-1733550" y="-2521816"/>
            <a:ext cx="4857751" cy="4857751"/>
          </a:xfrm>
          <a:prstGeom prst="ellipse">
            <a:avLst/>
          </a:prstGeom>
          <a:solidFill>
            <a:srgbClr val="00AAE8">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ngsana New" panose="02020603050405020304" pitchFamily="18" charset="-34"/>
              <a:ea typeface="微软雅黑" panose="020B0503020204020204" pitchFamily="34" charset="-122"/>
              <a:cs typeface="+mn-cs"/>
            </a:endParaRPr>
          </a:p>
        </p:txBody>
      </p:sp>
      <p:sp>
        <p:nvSpPr>
          <p:cNvPr id="2" name="标题 1"/>
          <p:cNvSpPr>
            <a:spLocks noGrp="1"/>
          </p:cNvSpPr>
          <p:nvPr>
            <p:ph type="title"/>
          </p:nvPr>
        </p:nvSpPr>
        <p:spPr>
          <a:xfrm>
            <a:off x="479376" y="840041"/>
            <a:ext cx="10972800" cy="575712"/>
          </a:xfrm>
          <a:prstGeom prst="rect">
            <a:avLst/>
          </a:prstGeom>
        </p:spPr>
        <p:txBody>
          <a:bodyPr anchor="ctr" anchorCtr="0"/>
          <a:lstStyle>
            <a:lvl1pPr marL="0" indent="0" algn="l" defTabSz="914400" rtl="0" eaLnBrk="1" fontAlgn="base" latinLnBrk="0" hangingPunct="1">
              <a:lnSpc>
                <a:spcPct val="100000"/>
              </a:lnSpc>
              <a:spcBef>
                <a:spcPct val="0"/>
              </a:spcBef>
              <a:spcAft>
                <a:spcPct val="0"/>
              </a:spcAft>
              <a:buNone/>
              <a:defRPr lang="zh-CN" altLang="en-US" sz="2800" b="1" i="0" u="none" kern="1200" baseline="0">
                <a:solidFill>
                  <a:schemeClr val="tx1"/>
                </a:solidFill>
                <a:effectLst/>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4" name="矩形: 圆角 104"/>
          <p:cNvSpPr/>
          <p:nvPr userDrawn="1"/>
        </p:nvSpPr>
        <p:spPr>
          <a:xfrm rot="2700000">
            <a:off x="12075530" y="-4133558"/>
            <a:ext cx="2454261" cy="6800851"/>
          </a:xfrm>
          <a:prstGeom prst="roundRect">
            <a:avLst>
              <a:gd name="adj" fmla="val 50000"/>
            </a:avLst>
          </a:prstGeom>
          <a:solidFill>
            <a:srgbClr val="00AAE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ngsana New" panose="02020603050405020304" pitchFamily="18" charset="-34"/>
              <a:ea typeface="微软雅黑" panose="020B0503020204020204" pitchFamily="34" charset="-122"/>
              <a:cs typeface="+mn-cs"/>
            </a:endParaRPr>
          </a:p>
        </p:txBody>
      </p:sp>
      <p:sp>
        <p:nvSpPr>
          <p:cNvPr id="5" name="矩形: 圆角 105"/>
          <p:cNvSpPr/>
          <p:nvPr userDrawn="1"/>
        </p:nvSpPr>
        <p:spPr>
          <a:xfrm rot="2700000">
            <a:off x="11969730" y="-5415084"/>
            <a:ext cx="696268" cy="6800851"/>
          </a:xfrm>
          <a:prstGeom prst="roundRect">
            <a:avLst>
              <a:gd name="adj" fmla="val 50000"/>
            </a:avLst>
          </a:prstGeom>
          <a:solidFill>
            <a:srgbClr val="00AAE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ngsana New" panose="02020603050405020304" pitchFamily="18" charset="-34"/>
              <a:ea typeface="微软雅黑" panose="020B0503020204020204" pitchFamily="34" charset="-122"/>
              <a:cs typeface="+mn-cs"/>
            </a:endParaRPr>
          </a:p>
        </p:txBody>
      </p:sp>
      <p:sp>
        <p:nvSpPr>
          <p:cNvPr id="7" name="矩形: 圆角 105"/>
          <p:cNvSpPr/>
          <p:nvPr userDrawn="1"/>
        </p:nvSpPr>
        <p:spPr>
          <a:xfrm rot="2700000">
            <a:off x="-2186678" y="4479406"/>
            <a:ext cx="696268" cy="6800851"/>
          </a:xfrm>
          <a:prstGeom prst="roundRect">
            <a:avLst>
              <a:gd name="adj" fmla="val 50000"/>
            </a:avLst>
          </a:prstGeom>
          <a:solidFill>
            <a:srgbClr val="00AAE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ngsana New" panose="02020603050405020304" pitchFamily="18" charset="-34"/>
              <a:ea typeface="微软雅黑" panose="020B0503020204020204" pitchFamily="34" charset="-122"/>
              <a:cs typeface="+mn-cs"/>
            </a:endParaRPr>
          </a:p>
        </p:txBody>
      </p:sp>
      <p:sp>
        <p:nvSpPr>
          <p:cNvPr id="8" name="矩形: 圆角 105"/>
          <p:cNvSpPr/>
          <p:nvPr userDrawn="1"/>
        </p:nvSpPr>
        <p:spPr>
          <a:xfrm rot="2700000">
            <a:off x="12507678" y="2343449"/>
            <a:ext cx="696268" cy="6800851"/>
          </a:xfrm>
          <a:prstGeom prst="roundRect">
            <a:avLst>
              <a:gd name="adj" fmla="val 50000"/>
            </a:avLst>
          </a:prstGeom>
          <a:gradFill flip="none" rotWithShape="1">
            <a:gsLst>
              <a:gs pos="34000">
                <a:schemeClr val="accent1">
                  <a:lumMod val="5000"/>
                  <a:lumOff val="95000"/>
                </a:schemeClr>
              </a:gs>
              <a:gs pos="84000">
                <a:srgbClr val="ACE9FF">
                  <a:alpha val="2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ngsana New" panose="02020603050405020304" pitchFamily="18" charset="-34"/>
              <a:ea typeface="微软雅黑" panose="020B0503020204020204" pitchFamily="34" charset="-122"/>
              <a:cs typeface="+mn-cs"/>
            </a:endParaRPr>
          </a:p>
        </p:txBody>
      </p:sp>
      <p:sp>
        <p:nvSpPr>
          <p:cNvPr id="11" name="矩形: 圆角 104"/>
          <p:cNvSpPr/>
          <p:nvPr userDrawn="1"/>
        </p:nvSpPr>
        <p:spPr>
          <a:xfrm rot="2700000">
            <a:off x="-1724051" y="5417420"/>
            <a:ext cx="2454261" cy="6800851"/>
          </a:xfrm>
          <a:prstGeom prst="roundRect">
            <a:avLst>
              <a:gd name="adj" fmla="val 50000"/>
            </a:avLst>
          </a:prstGeom>
          <a:solidFill>
            <a:srgbClr val="00AAE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ngsana New" panose="02020603050405020304" pitchFamily="18" charset="-34"/>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pic>
        <p:nvPicPr>
          <p:cNvPr id="7170" name="Picture 2" descr="C:\Users\P50\Desktop\桌面导出图暂存库\CGN\PPT模板\未命名 -1_293.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449" y="-24765"/>
            <a:ext cx="12237085" cy="6883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49395" y="2390966"/>
            <a:ext cx="9190004" cy="1038035"/>
          </a:xfrm>
          <a:prstGeom prst="rect">
            <a:avLst/>
          </a:prstGeom>
        </p:spPr>
        <p:txBody>
          <a:bodyPr>
            <a:noAutofit/>
          </a:bodyPr>
          <a:lstStyle>
            <a:lvl1pPr>
              <a:defRPr sz="4400">
                <a:solidFill>
                  <a:schemeClr val="bg1"/>
                </a:solidFill>
                <a:ea typeface="微软雅黑" panose="020B0503020204020204" pitchFamily="34" charset="-122"/>
              </a:defRPr>
            </a:lvl1pPr>
          </a:lstStyle>
          <a:p>
            <a:r>
              <a:rPr lang="en-US" altLang="zh-CN" dirty="0"/>
              <a:t>Click to edit Master title style</a:t>
            </a:r>
            <a:endParaRPr lang="zh-CN" altLang="en-US" dirty="0"/>
          </a:p>
        </p:txBody>
      </p:sp>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007" y="6081238"/>
            <a:ext cx="1408253" cy="411003"/>
          </a:xfrm>
          <a:prstGeom prst="rect">
            <a:avLst/>
          </a:prstGeom>
        </p:spPr>
      </p:pic>
      <p:pic>
        <p:nvPicPr>
          <p:cNvPr id="9" name="图片 8"/>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35897" b="48718"/>
          <a:stretch>
            <a:fillRect/>
          </a:stretch>
        </p:blipFill>
        <p:spPr>
          <a:xfrm>
            <a:off x="263354" y="354428"/>
            <a:ext cx="3313276" cy="432048"/>
          </a:xfrm>
          <a:prstGeom prst="rect">
            <a:avLst/>
          </a:prstGeom>
        </p:spPr>
      </p:pic>
      <p:pic>
        <p:nvPicPr>
          <p:cNvPr id="11" name="Picture 2" descr="D:\Design\2021.03.01PPT模板修改\2.27集团公司_ppt风格(改)1.jpg"/>
          <p:cNvPicPr>
            <a:picLocks noChangeAspect="1" noChangeArrowheads="1"/>
          </p:cNvPicPr>
          <p:nvPr userDrawn="1"/>
        </p:nvPicPr>
        <p:blipFill rotWithShape="1">
          <a:blip r:embed="rId5" cstate="print">
            <a:clrChange>
              <a:clrFrom>
                <a:srgbClr val="00AAE5"/>
              </a:clrFrom>
              <a:clrTo>
                <a:srgbClr val="00AAE5">
                  <a:alpha val="0"/>
                </a:srgbClr>
              </a:clrTo>
            </a:clrChange>
            <a:extLst>
              <a:ext uri="{28A0092B-C50C-407E-A947-70E740481C1C}">
                <a14:useLocalDpi xmlns:a14="http://schemas.microsoft.com/office/drawing/2010/main" val="0"/>
              </a:ext>
            </a:extLst>
          </a:blip>
          <a:srcRect l="74657" t="10275" r="5304" b="82390"/>
          <a:stretch>
            <a:fillRect/>
          </a:stretch>
        </p:blipFill>
        <p:spPr bwMode="auto">
          <a:xfrm>
            <a:off x="9552384" y="432493"/>
            <a:ext cx="2016224" cy="4151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170" name="Picture 2" descr="C:\Users\P50\Desktop\桌面导出图暂存库\CGN\PPT模板\中广核-PPT模板-成员公司-4比3.cdr_53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336693"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灯片编号占位符 3"/>
          <p:cNvSpPr txBox="1"/>
          <p:nvPr/>
        </p:nvSpPr>
        <p:spPr>
          <a:xfrm>
            <a:off x="7717856" y="6243769"/>
            <a:ext cx="2743200" cy="365125"/>
          </a:xfrm>
          <a:prstGeom prst="rect">
            <a:avLst/>
          </a:prstGeom>
        </p:spPr>
        <p:txBody>
          <a:bodyPr vert="horz" lIns="91440" tIns="45720" rIns="91440" bIns="45720" rtlCol="0" anchor="ctr"/>
          <a:lstStyle>
            <a:defPPr>
              <a:defRPr lang="zh-CN"/>
            </a:defPPr>
            <a:lvl1pPr marL="0" lvl="0" indent="0" algn="r" defTabSz="914400" rtl="0" eaLnBrk="1" fontAlgn="base" latinLnBrk="0" hangingPunct="1">
              <a:lnSpc>
                <a:spcPct val="100000"/>
              </a:lnSpc>
              <a:spcBef>
                <a:spcPct val="0"/>
              </a:spcBef>
              <a:spcAft>
                <a:spcPct val="0"/>
              </a:spcAft>
              <a:buNone/>
              <a:defRPr sz="1200" b="0" i="0" u="none" kern="1200" baseline="0">
                <a:solidFill>
                  <a:schemeClr val="tx1">
                    <a:tint val="75000"/>
                  </a:schemeClr>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29AB36CB-BA1E-4311-A694-2F8DFF99593F}" type="slidenum">
              <a:rPr kumimoji="0" lang="zh-CN" altLang="en-US" sz="900" b="0" i="0" u="none" strike="noStrike" kern="1200" cap="none" spc="0" normalizeH="0" baseline="0" noProof="0" smtClean="0">
                <a:ln>
                  <a:noFill/>
                </a:ln>
                <a:solidFill>
                  <a:srgbClr val="4C4948">
                    <a:tint val="75000"/>
                  </a:srgbClr>
                </a:solidFill>
                <a:effectLst/>
                <a:uLnTx/>
                <a:uFillTx/>
                <a:latin typeface="Arial" panose="020B0604020202020204" pitchFamily="34" charset="0"/>
                <a:ea typeface="微软雅黑" panose="020B0503020204020204" pitchFamily="34" charset="-122"/>
                <a:cs typeface="+mn-cs"/>
              </a:rPr>
            </a:fld>
            <a:endParaRPr kumimoji="0" lang="zh-CN" altLang="en-US" sz="900" b="0" i="0" u="none" strike="noStrike" kern="1200" cap="none" spc="0" normalizeH="0" baseline="0" noProof="0" dirty="0" smtClean="0">
              <a:ln>
                <a:noFill/>
              </a:ln>
              <a:solidFill>
                <a:srgbClr val="4C4948">
                  <a:tint val="75000"/>
                </a:srgbClr>
              </a:solidFill>
              <a:effectLst/>
              <a:uLnTx/>
              <a:uFillTx/>
              <a:latin typeface="Arial" panose="020B0604020202020204" pitchFamily="34" charset="0"/>
              <a:ea typeface="微软雅黑" panose="020B0503020204020204" pitchFamily="34" charset="-122"/>
              <a:cs typeface="+mn-cs"/>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8718" y="6165313"/>
            <a:ext cx="1792065" cy="392265"/>
          </a:xfrm>
          <a:prstGeom prst="rect">
            <a:avLst/>
          </a:prstGeom>
        </p:spPr>
      </p:pic>
      <p:sp>
        <p:nvSpPr>
          <p:cNvPr id="10" name="Title 1"/>
          <p:cNvSpPr>
            <a:spLocks noGrp="1"/>
          </p:cNvSpPr>
          <p:nvPr>
            <p:ph type="ctrTitle"/>
          </p:nvPr>
        </p:nvSpPr>
        <p:spPr>
          <a:xfrm>
            <a:off x="842431" y="2083847"/>
            <a:ext cx="9190004" cy="1409000"/>
          </a:xfrm>
        </p:spPr>
        <p:txBody>
          <a:bodyPr>
            <a:noAutofit/>
          </a:bodyPr>
          <a:lstStyle>
            <a:lvl1pPr>
              <a:defRPr sz="4000">
                <a:solidFill>
                  <a:schemeClr val="bg1"/>
                </a:solidFill>
                <a:latin typeface="方正兰亭中黑_GBK" panose="02000000000000000000" pitchFamily="2" charset="-122"/>
                <a:ea typeface="方正兰亭中黑_GBK" panose="02000000000000000000" pitchFamily="2" charset="-122"/>
              </a:defRPr>
            </a:lvl1pPr>
          </a:lstStyle>
          <a:p>
            <a:r>
              <a:rPr lang="en-US" altLang="zh-CN" dirty="0"/>
              <a:t>Click to edit Master title style</a:t>
            </a:r>
            <a:endParaRPr lang="zh-CN" altLang="en-US" dirty="0"/>
          </a:p>
        </p:txBody>
      </p:sp>
      <p:sp>
        <p:nvSpPr>
          <p:cNvPr id="3" name="文本占位符 2"/>
          <p:cNvSpPr>
            <a:spLocks noGrp="1"/>
          </p:cNvSpPr>
          <p:nvPr>
            <p:ph type="body" sz="quarter" idx="10" hasCustomPrompt="1"/>
          </p:nvPr>
        </p:nvSpPr>
        <p:spPr>
          <a:xfrm>
            <a:off x="842433" y="4745989"/>
            <a:ext cx="5253567" cy="503237"/>
          </a:xfrm>
          <a:prstGeom prst="rect">
            <a:avLst/>
          </a:prstGeom>
        </p:spPr>
        <p:txBody>
          <a:bodyPr anchor="ctr"/>
          <a:lstStyle>
            <a:lvl1pPr marL="0" marR="0" indent="0" algn="l" defTabSz="914400" rtl="0" eaLnBrk="1" fontAlgn="t" latinLnBrk="0" hangingPunct="1">
              <a:lnSpc>
                <a:spcPct val="100000"/>
              </a:lnSpc>
              <a:spcBef>
                <a:spcPct val="0"/>
              </a:spcBef>
              <a:spcAft>
                <a:spcPct val="0"/>
              </a:spcAft>
              <a:buClrTx/>
              <a:buSzTx/>
              <a:buFontTx/>
              <a:buNone/>
              <a:defRPr>
                <a:solidFill>
                  <a:schemeClr val="bg1"/>
                </a:solidFill>
                <a:ea typeface="微软雅黑" panose="020B0503020204020204" pitchFamily="34" charset="-122"/>
              </a:defRPr>
            </a:lvl1pPr>
            <a:lvl2pPr marL="215900" indent="0">
              <a:buNone/>
              <a:defRPr/>
            </a:lvl2pPr>
            <a:lvl3pPr marL="467995" indent="0">
              <a:buNone/>
              <a:defRPr/>
            </a:lvl3pPr>
            <a:lvl4pPr marL="647700" indent="0">
              <a:buNone/>
              <a:defRPr/>
            </a:lvl4pPr>
            <a:lvl5pPr marL="1828800" indent="0">
              <a:buNone/>
              <a:defRPr/>
            </a:lvl5pPr>
          </a:lstStyle>
          <a:p>
            <a:pPr marL="0" marR="0" lvl="0" indent="0" algn="l" defTabSz="914400" rtl="0" eaLnBrk="1" fontAlgn="t" latinLnBrk="0" hangingPunct="1">
              <a:lnSpc>
                <a:spcPct val="100000"/>
              </a:lnSpc>
              <a:spcBef>
                <a:spcPct val="0"/>
              </a:spcBef>
              <a:spcAft>
                <a:spcPct val="0"/>
              </a:spcAft>
              <a:buClrTx/>
              <a:buSzTx/>
              <a:buFontTx/>
              <a:buNone/>
              <a:defRPr/>
            </a:pPr>
            <a:r>
              <a:rPr kumimoji="0" lang="en-GB" altLang="zh-CN" sz="1800" b="0" i="0" u="none" strike="noStrike" kern="1200" cap="none" spc="0" normalizeH="0" baseline="0" noProof="0" dirty="0" smtClean="0">
                <a:ln>
                  <a:noFill/>
                </a:ln>
                <a:solidFill>
                  <a:srgbClr val="FFFFFF"/>
                </a:solidFill>
                <a:effectLst/>
                <a:uLnTx/>
                <a:uFillTx/>
                <a:latin typeface="Arial" panose="020B0604020202020204" pitchFamily="34" charset="0"/>
                <a:ea typeface="宋体" panose="02010600030101010101" pitchFamily="2" charset="-122"/>
                <a:cs typeface="+mn-cs"/>
              </a:rPr>
              <a:t>00 Month Year, Arial 16pt</a:t>
            </a:r>
            <a:endParaRPr kumimoji="0" lang="en-GB" altLang="zh-CN" sz="1800" b="0" i="0" u="none" strike="noStrike" kern="120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endParaRPr>
          </a:p>
        </p:txBody>
      </p:sp>
      <p:sp>
        <p:nvSpPr>
          <p:cNvPr id="14" name="文本占位符 2"/>
          <p:cNvSpPr>
            <a:spLocks noGrp="1"/>
          </p:cNvSpPr>
          <p:nvPr>
            <p:ph type="body" sz="quarter" idx="11" hasCustomPrompt="1"/>
          </p:nvPr>
        </p:nvSpPr>
        <p:spPr>
          <a:xfrm>
            <a:off x="824678" y="3492849"/>
            <a:ext cx="8239993" cy="952709"/>
          </a:xfrm>
          <a:prstGeom prst="rect">
            <a:avLst/>
          </a:prstGeom>
        </p:spPr>
        <p:txBody>
          <a:bodyPr anchor="ctr"/>
          <a:lstStyle>
            <a:lvl1pPr marL="0" marR="0" indent="0" algn="l" defTabSz="914400" rtl="0" eaLnBrk="1" fontAlgn="t" latinLnBrk="0" hangingPunct="1">
              <a:lnSpc>
                <a:spcPct val="100000"/>
              </a:lnSpc>
              <a:spcBef>
                <a:spcPct val="0"/>
              </a:spcBef>
              <a:spcAft>
                <a:spcPct val="0"/>
              </a:spcAft>
              <a:buClrTx/>
              <a:buSzTx/>
              <a:buFontTx/>
              <a:buNone/>
              <a:defRPr>
                <a:solidFill>
                  <a:schemeClr val="bg1"/>
                </a:solidFill>
                <a:ea typeface="微软雅黑" panose="020B0503020204020204" pitchFamily="34" charset="-122"/>
              </a:defRPr>
            </a:lvl1pPr>
            <a:lvl2pPr marL="215900" indent="0">
              <a:buNone/>
              <a:defRPr/>
            </a:lvl2pPr>
            <a:lvl3pPr marL="467995" indent="0">
              <a:buNone/>
              <a:defRPr/>
            </a:lvl3pPr>
            <a:lvl4pPr marL="647700" indent="0">
              <a:buNone/>
              <a:defRPr/>
            </a:lvl4pPr>
            <a:lvl5pPr marL="1828800" indent="0">
              <a:buNone/>
              <a:defRPr/>
            </a:lvl5pPr>
          </a:lstStyle>
          <a:p>
            <a:pPr marL="0" marR="0" lvl="0" indent="0" algn="l" defTabSz="914400" rtl="0" eaLnBrk="1" fontAlgn="t" latinLnBrk="0" hangingPunct="1">
              <a:lnSpc>
                <a:spcPct val="100000"/>
              </a:lnSpc>
              <a:spcBef>
                <a:spcPct val="0"/>
              </a:spcBef>
              <a:spcAft>
                <a:spcPct val="0"/>
              </a:spcAft>
              <a:buClrTx/>
              <a:buSzTx/>
              <a:buFontTx/>
              <a:buNone/>
              <a:defRPr/>
            </a:pPr>
            <a:r>
              <a:rPr kumimoji="0" lang="en-GB" altLang="zh-CN" sz="1800" b="0" i="0" u="none" strike="noStrike" kern="1200" cap="none" spc="0" normalizeH="0" baseline="0" noProof="0" dirty="0" smtClean="0">
                <a:ln>
                  <a:noFill/>
                </a:ln>
                <a:solidFill>
                  <a:srgbClr val="FFFFFF"/>
                </a:solidFill>
                <a:effectLst/>
                <a:uLnTx/>
                <a:uFillTx/>
                <a:latin typeface="Arial" panose="020B0604020202020204" pitchFamily="34" charset="0"/>
                <a:ea typeface="宋体" panose="02010600030101010101" pitchFamily="2" charset="-122"/>
                <a:cs typeface="+mn-cs"/>
              </a:rPr>
              <a:t>00 Month Year, Arial 16pt</a:t>
            </a:r>
            <a:endParaRPr kumimoji="0" lang="en-GB" altLang="zh-CN" sz="1800" b="0" i="0" u="none" strike="noStrike" kern="120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endParaRPr>
          </a:p>
        </p:txBody>
      </p:sp>
      <p:pic>
        <p:nvPicPr>
          <p:cNvPr id="12" name="图片 11"/>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35897" b="48718"/>
          <a:stretch>
            <a:fillRect/>
          </a:stretch>
        </p:blipFill>
        <p:spPr>
          <a:xfrm>
            <a:off x="263354" y="354428"/>
            <a:ext cx="3313276" cy="432048"/>
          </a:xfrm>
          <a:prstGeom prst="rect">
            <a:avLst/>
          </a:prstGeom>
        </p:spPr>
      </p:pic>
      <p:pic>
        <p:nvPicPr>
          <p:cNvPr id="13" name="Picture 2" descr="D:\Design\2021.03.01PPT模板修改\2.27集团公司_ppt风格(改)1.jpg"/>
          <p:cNvPicPr>
            <a:picLocks noChangeAspect="1" noChangeArrowheads="1"/>
          </p:cNvPicPr>
          <p:nvPr userDrawn="1"/>
        </p:nvPicPr>
        <p:blipFill rotWithShape="1">
          <a:blip r:embed="rId5" cstate="print">
            <a:clrChange>
              <a:clrFrom>
                <a:srgbClr val="00AAE5"/>
              </a:clrFrom>
              <a:clrTo>
                <a:srgbClr val="00AAE5">
                  <a:alpha val="0"/>
                </a:srgbClr>
              </a:clrTo>
            </a:clrChange>
            <a:extLst>
              <a:ext uri="{28A0092B-C50C-407E-A947-70E740481C1C}">
                <a14:useLocalDpi xmlns:a14="http://schemas.microsoft.com/office/drawing/2010/main" val="0"/>
              </a:ext>
            </a:extLst>
          </a:blip>
          <a:srcRect l="74657" t="10275" r="5304" b="82390"/>
          <a:stretch>
            <a:fillRect/>
          </a:stretch>
        </p:blipFill>
        <p:spPr bwMode="auto">
          <a:xfrm>
            <a:off x="9552384" y="432493"/>
            <a:ext cx="2016224" cy="4151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章节">
    <p:spTree>
      <p:nvGrpSpPr>
        <p:cNvPr id="1" name=""/>
        <p:cNvGrpSpPr/>
        <p:nvPr/>
      </p:nvGrpSpPr>
      <p:grpSpPr>
        <a:xfrm>
          <a:off x="0" y="0"/>
          <a:ext cx="0" cy="0"/>
          <a:chOff x="0" y="0"/>
          <a:chExt cx="0" cy="0"/>
        </a:xfrm>
      </p:grpSpPr>
      <p:sp>
        <p:nvSpPr>
          <p:cNvPr id="2" name="标题 1"/>
          <p:cNvSpPr>
            <a:spLocks noGrp="1"/>
          </p:cNvSpPr>
          <p:nvPr>
            <p:ph type="title"/>
          </p:nvPr>
        </p:nvSpPr>
        <p:spPr>
          <a:xfrm>
            <a:off x="787829" y="3429000"/>
            <a:ext cx="10972800" cy="1143000"/>
          </a:xfrm>
          <a:prstGeom prst="rect">
            <a:avLst/>
          </a:prstGeom>
        </p:spPr>
        <p:txBody>
          <a:bodyPr/>
          <a:lstStyle>
            <a:lvl1pPr>
              <a:defRPr lang="zh-CN" altLang="en-US" sz="3000" b="1" kern="1200">
                <a:solidFill>
                  <a:srgbClr val="000000"/>
                </a:solidFill>
                <a:latin typeface="微软雅黑" panose="020B0503020204020204" pitchFamily="34" charset="-122"/>
                <a:ea typeface="微软雅黑" panose="020B0503020204020204" pitchFamily="34" charset="-122"/>
                <a:cs typeface="+mn-cs"/>
              </a:defRPr>
            </a:lvl1pPr>
          </a:lstStyle>
          <a:p>
            <a:r>
              <a:rPr lang="zh-CN" altLang="en-US" dirty="0" smtClean="0"/>
              <a:t>单击此处编辑母版标题样式</a:t>
            </a:r>
            <a:endParaRPr lang="zh-CN" altLang="en-US" dirty="0"/>
          </a:p>
        </p:txBody>
      </p:sp>
      <p:sp>
        <p:nvSpPr>
          <p:cNvPr id="4" name="Subtitle 2"/>
          <p:cNvSpPr>
            <a:spLocks noGrp="1"/>
          </p:cNvSpPr>
          <p:nvPr>
            <p:ph type="subTitle" idx="1" hasCustomPrompt="1"/>
          </p:nvPr>
        </p:nvSpPr>
        <p:spPr>
          <a:xfrm>
            <a:off x="815414" y="1916832"/>
            <a:ext cx="9954684" cy="1080120"/>
          </a:xfrm>
          <a:prstGeom prst="rect">
            <a:avLst/>
          </a:prstGeom>
        </p:spPr>
        <p:txBody>
          <a:bodyPr vert="horz" wrap="square" lIns="0" tIns="45720" rIns="108000" bIns="45720" anchor="t"/>
          <a:lstStyle>
            <a:lvl1pPr marL="0" indent="0">
              <a:buNone/>
              <a:defRPr lang="zh-CN" altLang="en-US" sz="9600" kern="1200" dirty="0" smtClean="0">
                <a:solidFill>
                  <a:srgbClr val="ED6C00"/>
                </a:solidFill>
                <a:latin typeface="+mn-lt"/>
                <a:ea typeface="微软雅黑" panose="020B0503020204020204" pitchFamily="34" charset="-122"/>
                <a:cs typeface="+mj-cs"/>
              </a:defRPr>
            </a:lvl1pPr>
          </a:lstStyle>
          <a:p>
            <a:pPr lvl="0" eaLnBrk="1" hangingPunct="1">
              <a:buClrTx/>
              <a:buSzTx/>
            </a:pPr>
            <a:r>
              <a:rPr lang="zh-CN" altLang="en-US" dirty="0" smtClean="0"/>
              <a:t>编辑章节序号</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微软雅黑" panose="020B0503020204020204" pitchFamily="34" charset="-122"/>
              </a:defRPr>
            </a:lvl1pPr>
          </a:lstStyle>
          <a:p>
            <a:pPr>
              <a:defRPr/>
            </a:pPr>
            <a:fld id="{C764DE79-268F-4C1A-8933-263129D2AF90}" type="datetimeFigureOut">
              <a:rPr lang="en-US" smtClean="0">
                <a:solidFill>
                  <a:srgbClr val="004A86"/>
                </a:solidFill>
              </a:rPr>
            </a:fld>
            <a:endParaRPr lang="en-US" dirty="0">
              <a:solidFill>
                <a:srgbClr val="004A86"/>
              </a:solidFill>
            </a:endParaRPr>
          </a:p>
        </p:txBody>
      </p:sp>
      <p:sp>
        <p:nvSpPr>
          <p:cNvPr id="3" name="Footer Placeholder 2"/>
          <p:cNvSpPr>
            <a:spLocks noGrp="1"/>
          </p:cNvSpPr>
          <p:nvPr>
            <p:ph type="ftr" sz="quarter" idx="11"/>
          </p:nvPr>
        </p:nvSpPr>
        <p:spPr/>
        <p:txBody>
          <a:bodyPr/>
          <a:lstStyle>
            <a:lvl1pPr>
              <a:defRPr>
                <a:ea typeface="微软雅黑" panose="020B0503020204020204" pitchFamily="34" charset="-122"/>
              </a:defRPr>
            </a:lvl1pPr>
          </a:lstStyle>
          <a:p>
            <a:pPr>
              <a:defRPr/>
            </a:pPr>
            <a:endParaRPr lang="en-US" dirty="0">
              <a:solidFill>
                <a:srgbClr val="004A86"/>
              </a:solidFill>
            </a:endParaRPr>
          </a:p>
        </p:txBody>
      </p:sp>
      <p:sp>
        <p:nvSpPr>
          <p:cNvPr id="4" name="Slide Number Placeholder 3"/>
          <p:cNvSpPr>
            <a:spLocks noGrp="1"/>
          </p:cNvSpPr>
          <p:nvPr>
            <p:ph type="sldNum" sz="quarter" idx="12"/>
          </p:nvPr>
        </p:nvSpPr>
        <p:spPr/>
        <p:txBody>
          <a:bodyPr/>
          <a:lstStyle>
            <a:lvl1pPr>
              <a:defRPr>
                <a:ea typeface="微软雅黑" panose="020B0503020204020204" pitchFamily="34" charset="-122"/>
              </a:defRPr>
            </a:lvl1pPr>
          </a:lstStyle>
          <a:p>
            <a:pPr>
              <a:defRPr/>
            </a:pPr>
            <a:fld id="{48F63A3B-78C7-47BE-AE5E-E10140E04643}" type="slidenum">
              <a:rPr lang="en-US" smtClean="0">
                <a:solidFill>
                  <a:srgbClr val="004A86"/>
                </a:solidFill>
              </a:rPr>
            </a:fld>
            <a:endParaRPr lang="en-US" dirty="0">
              <a:solidFill>
                <a:srgbClr val="004A86"/>
              </a:solidFill>
            </a:endParaRPr>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Header">
    <p:bg>
      <p:bgPr>
        <a:solidFill>
          <a:schemeClr val="bg1"/>
        </a:solidFill>
        <a:effectLst/>
      </p:bgPr>
    </p:bg>
    <p:spTree>
      <p:nvGrpSpPr>
        <p:cNvPr id="1" name=""/>
        <p:cNvGrpSpPr/>
        <p:nvPr/>
      </p:nvGrpSpPr>
      <p:grpSpPr>
        <a:xfrm>
          <a:off x="0" y="0"/>
          <a:ext cx="0" cy="0"/>
          <a:chOff x="0" y="0"/>
          <a:chExt cx="0" cy="0"/>
        </a:xfrm>
      </p:grpSpPr>
      <p:sp>
        <p:nvSpPr>
          <p:cNvPr id="12"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12192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3"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12192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4"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a:lvl1pPr>
          </a:lstStyle>
          <a:p>
            <a:pPr marL="0" marR="0" lvl="0" indent="0" algn="r" defTabSz="1219200" rtl="0" eaLnBrk="1" fontAlgn="auto" latinLnBrk="0" hangingPunct="1">
              <a:lnSpc>
                <a:spcPct val="100000"/>
              </a:lnSpc>
              <a:spcBef>
                <a:spcPct val="0"/>
              </a:spcBef>
              <a:spcAft>
                <a:spcPct val="0"/>
              </a:spcAft>
              <a:buClrTx/>
              <a:buSzTx/>
              <a:buFontTx/>
              <a:buNone/>
              <a:defRPr/>
            </a:pPr>
            <a:fld id="{AF6E8389-8A42-4717-9E45-95FBE8892B2A}"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灯片编号占位符 3"/>
          <p:cNvSpPr txBox="1"/>
          <p:nvPr userDrawn="1"/>
        </p:nvSpPr>
        <p:spPr>
          <a:xfrm>
            <a:off x="8623667" y="6201220"/>
            <a:ext cx="2057400" cy="365125"/>
          </a:xfrm>
          <a:prstGeom prst="rect">
            <a:avLst/>
          </a:prstGeom>
        </p:spPr>
        <p:txBody>
          <a:bodyPr vert="horz" lIns="91440" tIns="45720" rIns="91440" bIns="45720" rtlCol="0" anchor="ctr"/>
          <a:lstStyle>
            <a:defPPr>
              <a:defRPr lang="zh-CN"/>
            </a:defPPr>
            <a:lvl1pPr marL="0" lvl="0" indent="0" algn="r" defTabSz="914400" rtl="0" eaLnBrk="1" fontAlgn="base" latinLnBrk="0" hangingPunct="1">
              <a:lnSpc>
                <a:spcPct val="100000"/>
              </a:lnSpc>
              <a:spcBef>
                <a:spcPct val="0"/>
              </a:spcBef>
              <a:spcAft>
                <a:spcPct val="0"/>
              </a:spcAft>
              <a:buNone/>
              <a:defRPr sz="1200" b="0" i="0" u="none" kern="1200" baseline="0">
                <a:solidFill>
                  <a:schemeClr val="tx1">
                    <a:tint val="75000"/>
                  </a:schemeClr>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fld id="{29AB36CB-BA1E-4311-A694-2F8DFF99593F}" type="slidenum">
              <a:rPr lang="zh-CN" altLang="en-US" sz="900" smtClean="0">
                <a:ea typeface="微软雅黑" panose="020B0503020204020204" pitchFamily="34" charset="-122"/>
              </a:rPr>
            </a:fld>
            <a:endParaRPr lang="zh-CN" altLang="en-US" sz="900" dirty="0">
              <a:ea typeface="微软雅黑" panose="020B0503020204020204" pitchFamily="34"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148" name="Picture 4" descr="C:\Users\P50\Desktop\桌面导出图暂存库\CGN\PPT模板\未命名 -1_293.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755" y="-26670"/>
            <a:ext cx="12268755" cy="68846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97653" y="1916831"/>
            <a:ext cx="9190004" cy="1038035"/>
          </a:xfrm>
        </p:spPr>
        <p:txBody>
          <a:bodyPr>
            <a:noAutofit/>
          </a:bodyPr>
          <a:lstStyle>
            <a:lvl1pPr>
              <a:defRPr sz="3200">
                <a:solidFill>
                  <a:schemeClr val="bg1"/>
                </a:solidFill>
                <a:ea typeface="微软雅黑" panose="020B0503020204020204" pitchFamily="34" charset="-122"/>
              </a:defRPr>
            </a:lvl1pPr>
          </a:lstStyle>
          <a:p>
            <a:r>
              <a:rPr lang="en-US" altLang="zh-CN" dirty="0"/>
              <a:t>Click to edit Master title style</a:t>
            </a:r>
            <a:endParaRPr lang="zh-CN" altLang="en-US" dirty="0"/>
          </a:p>
        </p:txBody>
      </p:sp>
      <p:sp>
        <p:nvSpPr>
          <p:cNvPr id="3" name="Subtitle 2"/>
          <p:cNvSpPr>
            <a:spLocks noGrp="1"/>
          </p:cNvSpPr>
          <p:nvPr>
            <p:ph type="subTitle" idx="1"/>
          </p:nvPr>
        </p:nvSpPr>
        <p:spPr>
          <a:xfrm>
            <a:off x="697653" y="2964077"/>
            <a:ext cx="6597716" cy="1752600"/>
          </a:xfrm>
        </p:spPr>
        <p:txBody>
          <a:bodyPr rIns="108000">
            <a:noAutofit/>
          </a:bodyPr>
          <a:lstStyle>
            <a:lvl1pPr marL="0" indent="0" algn="l">
              <a:spcBef>
                <a:spcPts val="300"/>
              </a:spcBef>
              <a:buNone/>
              <a:defRPr sz="2000" baseline="0">
                <a:solidFill>
                  <a:schemeClr val="bg1"/>
                </a:solidFill>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dirty="0"/>
              <a:t>Click to edit Master subtitle style</a:t>
            </a:r>
            <a:endParaRPr lang="zh-CN" altLang="en-US" dirty="0"/>
          </a:p>
        </p:txBody>
      </p:sp>
      <p:sp>
        <p:nvSpPr>
          <p:cNvPr id="10" name="Text Placeholder 9"/>
          <p:cNvSpPr>
            <a:spLocks noGrp="1"/>
          </p:cNvSpPr>
          <p:nvPr>
            <p:ph type="body" sz="quarter" idx="11"/>
          </p:nvPr>
        </p:nvSpPr>
        <p:spPr>
          <a:xfrm>
            <a:off x="687071" y="5067357"/>
            <a:ext cx="5552180" cy="432941"/>
          </a:xfrm>
        </p:spPr>
        <p:txBody>
          <a:bodyPr rIns="108000">
            <a:noAutofit/>
          </a:bodyPr>
          <a:lstStyle>
            <a:lvl1pPr marL="0" indent="0">
              <a:buFontTx/>
              <a:buNone/>
              <a:defRPr sz="1600" baseline="0">
                <a:solidFill>
                  <a:schemeClr val="bg1"/>
                </a:solidFill>
                <a:ea typeface="微软雅黑" panose="020B0503020204020204" pitchFamily="34" charset="-122"/>
              </a:defRPr>
            </a:lvl1pPr>
          </a:lstStyle>
          <a:p>
            <a:pPr lvl="0"/>
            <a:r>
              <a:rPr lang="en-US" altLang="zh-CN" dirty="0"/>
              <a:t>Click to edit Master text styles</a:t>
            </a:r>
            <a:endParaRPr lang="zh-CN" altLang="en-US" dirty="0"/>
          </a:p>
        </p:txBody>
      </p:sp>
      <p:pic>
        <p:nvPicPr>
          <p:cNvPr id="11" name="图片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006" y="6081237"/>
            <a:ext cx="1408253" cy="411003"/>
          </a:xfrm>
          <a:prstGeom prst="rect">
            <a:avLst/>
          </a:prstGeom>
        </p:spPr>
      </p:pic>
      <p:pic>
        <p:nvPicPr>
          <p:cNvPr id="9" name="图片 8"/>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263352" y="-675456"/>
            <a:ext cx="3313276" cy="2808312"/>
          </a:xfrm>
          <a:prstGeom prst="rect">
            <a:avLst/>
          </a:prstGeom>
        </p:spPr>
      </p:pic>
      <p:pic>
        <p:nvPicPr>
          <p:cNvPr id="12" name="Picture 2" descr="D:\Design\2021.03.01PPT模板修改\2.27集团公司_ppt风格(改)1.jpg"/>
          <p:cNvPicPr>
            <a:picLocks noChangeAspect="1" noChangeArrowheads="1"/>
          </p:cNvPicPr>
          <p:nvPr userDrawn="1"/>
        </p:nvPicPr>
        <p:blipFill rotWithShape="1">
          <a:blip r:embed="rId5" cstate="print">
            <a:clrChange>
              <a:clrFrom>
                <a:srgbClr val="00AAE5"/>
              </a:clrFrom>
              <a:clrTo>
                <a:srgbClr val="00AAE5">
                  <a:alpha val="0"/>
                </a:srgbClr>
              </a:clrTo>
            </a:clrChange>
            <a:extLst>
              <a:ext uri="{28A0092B-C50C-407E-A947-70E740481C1C}">
                <a14:useLocalDpi xmlns:a14="http://schemas.microsoft.com/office/drawing/2010/main" val="0"/>
              </a:ext>
            </a:extLst>
          </a:blip>
          <a:srcRect l="74657" t="10275" r="5304" b="82390"/>
          <a:stretch>
            <a:fillRect/>
          </a:stretch>
        </p:blipFill>
        <p:spPr bwMode="auto">
          <a:xfrm>
            <a:off x="9552384" y="521147"/>
            <a:ext cx="2016224" cy="4151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pic>
        <p:nvPicPr>
          <p:cNvPr id="7170" name="Picture 2" descr="C:\Users\P50\Desktop\桌面导出图暂存库\CGN\PPT模板\未命名 -1_293.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450" y="-24765"/>
            <a:ext cx="12237085" cy="6883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49393" y="2390965"/>
            <a:ext cx="9190004" cy="1038035"/>
          </a:xfrm>
        </p:spPr>
        <p:txBody>
          <a:bodyPr>
            <a:noAutofit/>
          </a:bodyPr>
          <a:lstStyle>
            <a:lvl1pPr>
              <a:defRPr sz="4500">
                <a:solidFill>
                  <a:schemeClr val="bg1"/>
                </a:solidFill>
                <a:ea typeface="微软雅黑" panose="020B0503020204020204" pitchFamily="34" charset="-122"/>
              </a:defRPr>
            </a:lvl1pPr>
          </a:lstStyle>
          <a:p>
            <a:r>
              <a:rPr lang="en-US" altLang="zh-CN" dirty="0"/>
              <a:t>Click to edit Master title style</a:t>
            </a:r>
            <a:endParaRPr lang="zh-CN" altLang="en-US" dirty="0"/>
          </a:p>
        </p:txBody>
      </p:sp>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006" y="6081237"/>
            <a:ext cx="1408253" cy="411003"/>
          </a:xfrm>
          <a:prstGeom prst="rect">
            <a:avLst/>
          </a:prstGeom>
        </p:spPr>
      </p:pic>
      <p:pic>
        <p:nvPicPr>
          <p:cNvPr id="9" name="图片 8"/>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263352" y="-675456"/>
            <a:ext cx="3313276" cy="2808312"/>
          </a:xfrm>
          <a:prstGeom prst="rect">
            <a:avLst/>
          </a:prstGeom>
        </p:spPr>
      </p:pic>
      <p:pic>
        <p:nvPicPr>
          <p:cNvPr id="11" name="Picture 2" descr="D:\Design\2021.03.01PPT模板修改\2.27集团公司_ppt风格(改)1.jpg"/>
          <p:cNvPicPr>
            <a:picLocks noChangeAspect="1" noChangeArrowheads="1"/>
          </p:cNvPicPr>
          <p:nvPr userDrawn="1"/>
        </p:nvPicPr>
        <p:blipFill rotWithShape="1">
          <a:blip r:embed="rId5" cstate="print">
            <a:clrChange>
              <a:clrFrom>
                <a:srgbClr val="00AAE5"/>
              </a:clrFrom>
              <a:clrTo>
                <a:srgbClr val="00AAE5">
                  <a:alpha val="0"/>
                </a:srgbClr>
              </a:clrTo>
            </a:clrChange>
            <a:extLst>
              <a:ext uri="{28A0092B-C50C-407E-A947-70E740481C1C}">
                <a14:useLocalDpi xmlns:a14="http://schemas.microsoft.com/office/drawing/2010/main" val="0"/>
              </a:ext>
            </a:extLst>
          </a:blip>
          <a:srcRect l="74657" t="10275" r="5304" b="82390"/>
          <a:stretch>
            <a:fillRect/>
          </a:stretch>
        </p:blipFill>
        <p:spPr bwMode="auto">
          <a:xfrm>
            <a:off x="9552384" y="521147"/>
            <a:ext cx="2016224" cy="4151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过渡页">
    <p:spTree>
      <p:nvGrpSpPr>
        <p:cNvPr id="1" name=""/>
        <p:cNvGrpSpPr/>
        <p:nvPr/>
      </p:nvGrpSpPr>
      <p:grpSpPr>
        <a:xfrm>
          <a:off x="0" y="0"/>
          <a:ext cx="0" cy="0"/>
          <a:chOff x="0" y="0"/>
          <a:chExt cx="0" cy="0"/>
        </a:xfrm>
      </p:grpSpPr>
      <p:sp>
        <p:nvSpPr>
          <p:cNvPr id="2" name="矩形 1"/>
          <p:cNvSpPr/>
          <p:nvPr userDrawn="1"/>
        </p:nvSpPr>
        <p:spPr>
          <a:xfrm>
            <a:off x="0" y="0"/>
            <a:ext cx="12192000" cy="14327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6" name="Picture 3" descr="C:\Users\P50\Desktop\桌面导出图暂存库\CGN\PPT模板\中广核-PPT模板-成员公司-4比3.cdr_597.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3392" y="527100"/>
            <a:ext cx="2632259" cy="432048"/>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76174" y="396838"/>
            <a:ext cx="2064442" cy="1035868"/>
          </a:xfrm>
          <a:prstGeom prst="rect">
            <a:avLst/>
          </a:prstGeom>
        </p:spPr>
      </p:pic>
      <p:sp>
        <p:nvSpPr>
          <p:cNvPr id="3" name="矩形 2"/>
          <p:cNvSpPr/>
          <p:nvPr userDrawn="1"/>
        </p:nvSpPr>
        <p:spPr>
          <a:xfrm>
            <a:off x="0" y="5733256"/>
            <a:ext cx="8544272" cy="1124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sp>
        <p:nvSpPr>
          <p:cNvPr id="8" name="矩形 7"/>
          <p:cNvSpPr/>
          <p:nvPr userDrawn="1"/>
        </p:nvSpPr>
        <p:spPr>
          <a:xfrm>
            <a:off x="0" y="2096852"/>
            <a:ext cx="12192000" cy="2664296"/>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rgbClr val="FFFFFF"/>
              </a:solidFill>
              <a:effectLst/>
              <a:uLnTx/>
              <a:uFillTx/>
              <a:latin typeface="Arial" panose="020B0604020202020204"/>
              <a:ea typeface="微软雅黑" panose="020B0503020204020204" pitchFamily="34" charset="-122"/>
              <a:cs typeface="+mn-cs"/>
            </a:endParaRPr>
          </a:p>
        </p:txBody>
      </p:sp>
      <p:grpSp>
        <p:nvGrpSpPr>
          <p:cNvPr id="9" name="组合 8"/>
          <p:cNvGrpSpPr/>
          <p:nvPr userDrawn="1"/>
        </p:nvGrpSpPr>
        <p:grpSpPr>
          <a:xfrm rot="21148750">
            <a:off x="717913" y="2327145"/>
            <a:ext cx="1303254" cy="787583"/>
            <a:chOff x="919751" y="2426621"/>
            <a:chExt cx="1317290" cy="787583"/>
          </a:xfrm>
        </p:grpSpPr>
        <p:cxnSp>
          <p:nvCxnSpPr>
            <p:cNvPr id="10" name="直接连接符 9"/>
            <p:cNvCxnSpPr/>
            <p:nvPr/>
          </p:nvCxnSpPr>
          <p:spPr>
            <a:xfrm flipV="1">
              <a:off x="919751" y="2924944"/>
              <a:ext cx="411889" cy="289260"/>
            </a:xfrm>
            <a:prstGeom prst="line">
              <a:avLst/>
            </a:prstGeom>
            <a:ln w="28575"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451250" flipV="1">
              <a:off x="1374354" y="2426621"/>
              <a:ext cx="862687" cy="701828"/>
            </a:xfrm>
            <a:prstGeom prst="line">
              <a:avLst/>
            </a:prstGeom>
            <a:ln w="28575" cap="rnd">
              <a:solidFill>
                <a:schemeClr val="tx2"/>
              </a:solidFill>
              <a:round/>
            </a:ln>
          </p:spPr>
          <p:style>
            <a:lnRef idx="1">
              <a:schemeClr val="accent1"/>
            </a:lnRef>
            <a:fillRef idx="0">
              <a:schemeClr val="accent1"/>
            </a:fillRef>
            <a:effectRef idx="0">
              <a:schemeClr val="accent1"/>
            </a:effectRef>
            <a:fontRef idx="minor">
              <a:schemeClr val="tx1"/>
            </a:fontRef>
          </p:style>
        </p:cxnSp>
      </p:grpSp>
      <p:cxnSp>
        <p:nvCxnSpPr>
          <p:cNvPr id="12" name="直接连接符 11"/>
          <p:cNvCxnSpPr/>
          <p:nvPr userDrawn="1"/>
        </p:nvCxnSpPr>
        <p:spPr>
          <a:xfrm flipV="1">
            <a:off x="2406925" y="3501008"/>
            <a:ext cx="1152128" cy="957312"/>
          </a:xfrm>
          <a:prstGeom prst="line">
            <a:avLst/>
          </a:prstGeom>
          <a:ln w="28575" cap="rnd">
            <a:solidFill>
              <a:schemeClr val="tx2"/>
            </a:solidFill>
            <a:roun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Ending Slide">
    <p:spTree>
      <p:nvGrpSpPr>
        <p:cNvPr id="1" name=""/>
        <p:cNvGrpSpPr/>
        <p:nvPr/>
      </p:nvGrpSpPr>
      <p:grpSpPr>
        <a:xfrm>
          <a:off x="0" y="0"/>
          <a:ext cx="0" cy="0"/>
          <a:chOff x="0" y="0"/>
          <a:chExt cx="0" cy="0"/>
        </a:xfrm>
      </p:grpSpPr>
      <p:pic>
        <p:nvPicPr>
          <p:cNvPr id="7170" name="Picture 2" descr="C:\Users\P50\Desktop\桌面导出图暂存库\CGN\PPT模板\未命名 -1_293.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449" y="-24765"/>
            <a:ext cx="12237085" cy="6883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49395" y="2390966"/>
            <a:ext cx="9190004" cy="1038035"/>
          </a:xfrm>
          <a:prstGeom prst="rect">
            <a:avLst/>
          </a:prstGeom>
        </p:spPr>
        <p:txBody>
          <a:bodyPr>
            <a:noAutofit/>
          </a:bodyPr>
          <a:lstStyle>
            <a:lvl1pPr>
              <a:defRPr sz="4400" b="1">
                <a:solidFill>
                  <a:schemeClr val="bg1"/>
                </a:solidFill>
                <a:effectLst>
                  <a:outerShdw blurRad="38100" dist="38100" dir="2700000" algn="tl">
                    <a:srgbClr val="000000">
                      <a:alpha val="43137"/>
                    </a:srgbClr>
                  </a:outerShdw>
                </a:effectLst>
                <a:ea typeface="微软雅黑" panose="020B0503020204020204" pitchFamily="34" charset="-122"/>
              </a:defRPr>
            </a:lvl1pPr>
          </a:lstStyle>
          <a:p>
            <a:r>
              <a:rPr lang="en-US" altLang="zh-CN" dirty="0"/>
              <a:t>Click to edit Master title style</a:t>
            </a:r>
            <a:endParaRPr lang="zh-CN" altLang="en-US" dirty="0"/>
          </a:p>
        </p:txBody>
      </p:sp>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007" y="6081238"/>
            <a:ext cx="1408253" cy="411003"/>
          </a:xfrm>
          <a:prstGeom prst="rect">
            <a:avLst/>
          </a:prstGeom>
        </p:spPr>
      </p:pic>
      <p:pic>
        <p:nvPicPr>
          <p:cNvPr id="9" name="图片 8"/>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t="35897" b="48718"/>
          <a:stretch>
            <a:fillRect/>
          </a:stretch>
        </p:blipFill>
        <p:spPr>
          <a:xfrm>
            <a:off x="263354" y="354428"/>
            <a:ext cx="3313276" cy="432048"/>
          </a:xfrm>
          <a:prstGeom prst="rect">
            <a:avLst/>
          </a:prstGeom>
        </p:spPr>
      </p:pic>
      <p:pic>
        <p:nvPicPr>
          <p:cNvPr id="11" name="Picture 2" descr="D:\Design\2021.03.01PPT模板修改\2.27集团公司_ppt风格(改)1.jpg"/>
          <p:cNvPicPr>
            <a:picLocks noChangeAspect="1" noChangeArrowheads="1"/>
          </p:cNvPicPr>
          <p:nvPr userDrawn="1"/>
        </p:nvPicPr>
        <p:blipFill rotWithShape="1">
          <a:blip r:embed="rId5" cstate="print">
            <a:clrChange>
              <a:clrFrom>
                <a:srgbClr val="00AAE5"/>
              </a:clrFrom>
              <a:clrTo>
                <a:srgbClr val="00AAE5">
                  <a:alpha val="0"/>
                </a:srgbClr>
              </a:clrTo>
            </a:clrChange>
            <a:extLst>
              <a:ext uri="{28A0092B-C50C-407E-A947-70E740481C1C}">
                <a14:useLocalDpi xmlns:a14="http://schemas.microsoft.com/office/drawing/2010/main" val="0"/>
              </a:ext>
            </a:extLst>
          </a:blip>
          <a:srcRect l="74657" t="10275" r="5304" b="82390"/>
          <a:stretch>
            <a:fillRect/>
          </a:stretch>
        </p:blipFill>
        <p:spPr bwMode="auto">
          <a:xfrm>
            <a:off x="9552384" y="432493"/>
            <a:ext cx="2016224" cy="415105"/>
          </a:xfrm>
          <a:prstGeom prst="rect">
            <a:avLst/>
          </a:prstGeom>
          <a:noFill/>
          <a:extLst>
            <a:ext uri="{909E8E84-426E-40DD-AFC4-6F175D3DCCD1}">
              <a14:hiddenFill xmlns:a14="http://schemas.microsoft.com/office/drawing/2010/main">
                <a:solidFill>
                  <a:srgbClr val="FFFFFF"/>
                </a:solidFill>
              </a14:hiddenFill>
            </a:ext>
          </a:extLst>
        </p:spPr>
      </p:pic>
      <p:sp>
        <p:nvSpPr>
          <p:cNvPr id="8" name="文本占位符 7"/>
          <p:cNvSpPr>
            <a:spLocks noGrp="1"/>
          </p:cNvSpPr>
          <p:nvPr>
            <p:ph type="body" sz="quarter" idx="10" hasCustomPrompt="1"/>
          </p:nvPr>
        </p:nvSpPr>
        <p:spPr>
          <a:xfrm>
            <a:off x="649395" y="3429001"/>
            <a:ext cx="9190037" cy="865187"/>
          </a:xfrm>
          <a:prstGeom prst="rect">
            <a:avLst/>
          </a:prstGeom>
        </p:spPr>
        <p:txBody>
          <a:bodyPr/>
          <a:lstStyle>
            <a:lvl1pPr marL="0" indent="0">
              <a:buNone/>
              <a:defRPr b="1">
                <a:solidFill>
                  <a:schemeClr val="bg1"/>
                </a:solidFill>
                <a:ea typeface="微软雅黑" panose="020B0503020204020204"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smtClean="0"/>
              <a:t>编辑母版文本样式</a:t>
            </a:r>
            <a:endParaRPr lang="zh-CN" altLang="en-US" dirty="0"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
        <p:nvSpPr>
          <p:cNvPr id="2" name="矩形 1"/>
          <p:cNvSpPr/>
          <p:nvPr userDrawn="1"/>
        </p:nvSpPr>
        <p:spPr>
          <a:xfrm>
            <a:off x="0" y="0"/>
            <a:ext cx="12192000" cy="14327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6" name="Picture 3" descr="C:\Users\P50\Desktop\桌面导出图暂存库\CGN\PPT模板\中广核-PPT模板-成员公司-4比3.cdr_597.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3392" y="527100"/>
            <a:ext cx="2632259" cy="432048"/>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76174" y="396838"/>
            <a:ext cx="2064442" cy="1035868"/>
          </a:xfrm>
          <a:prstGeom prst="rect">
            <a:avLst/>
          </a:prstGeom>
        </p:spPr>
      </p:pic>
      <p:sp>
        <p:nvSpPr>
          <p:cNvPr id="3" name="矩形 2"/>
          <p:cNvSpPr/>
          <p:nvPr userDrawn="1"/>
        </p:nvSpPr>
        <p:spPr>
          <a:xfrm>
            <a:off x="0" y="5733256"/>
            <a:ext cx="8544272" cy="1124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sp>
        <p:nvSpPr>
          <p:cNvPr id="8" name="矩形 7"/>
          <p:cNvSpPr/>
          <p:nvPr userDrawn="1"/>
        </p:nvSpPr>
        <p:spPr>
          <a:xfrm>
            <a:off x="0" y="2096852"/>
            <a:ext cx="12192000" cy="2664296"/>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rgbClr val="FFFFFF"/>
              </a:solidFill>
              <a:effectLst/>
              <a:uLnTx/>
              <a:uFillTx/>
              <a:latin typeface="Arial" panose="020B0604020202020204"/>
              <a:ea typeface="微软雅黑" panose="020B0503020204020204" pitchFamily="34" charset="-122"/>
              <a:cs typeface="+mn-cs"/>
            </a:endParaRPr>
          </a:p>
        </p:txBody>
      </p:sp>
      <p:grpSp>
        <p:nvGrpSpPr>
          <p:cNvPr id="9" name="组合 8"/>
          <p:cNvGrpSpPr/>
          <p:nvPr userDrawn="1"/>
        </p:nvGrpSpPr>
        <p:grpSpPr>
          <a:xfrm rot="21148750">
            <a:off x="717913" y="2327145"/>
            <a:ext cx="1303254" cy="787583"/>
            <a:chOff x="919751" y="2426621"/>
            <a:chExt cx="1317290" cy="787583"/>
          </a:xfrm>
        </p:grpSpPr>
        <p:cxnSp>
          <p:nvCxnSpPr>
            <p:cNvPr id="10" name="直接连接符 9"/>
            <p:cNvCxnSpPr/>
            <p:nvPr/>
          </p:nvCxnSpPr>
          <p:spPr>
            <a:xfrm flipV="1">
              <a:off x="919751" y="2924944"/>
              <a:ext cx="411889" cy="289260"/>
            </a:xfrm>
            <a:prstGeom prst="line">
              <a:avLst/>
            </a:prstGeom>
            <a:ln w="28575"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451250" flipV="1">
              <a:off x="1374354" y="2426621"/>
              <a:ext cx="862687" cy="701828"/>
            </a:xfrm>
            <a:prstGeom prst="line">
              <a:avLst/>
            </a:prstGeom>
            <a:ln w="28575" cap="rnd">
              <a:solidFill>
                <a:schemeClr val="tx2"/>
              </a:solidFill>
              <a:round/>
            </a:ln>
          </p:spPr>
          <p:style>
            <a:lnRef idx="1">
              <a:schemeClr val="accent1"/>
            </a:lnRef>
            <a:fillRef idx="0">
              <a:schemeClr val="accent1"/>
            </a:fillRef>
            <a:effectRef idx="0">
              <a:schemeClr val="accent1"/>
            </a:effectRef>
            <a:fontRef idx="minor">
              <a:schemeClr val="tx1"/>
            </a:fontRef>
          </p:style>
        </p:cxnSp>
      </p:grpSp>
      <p:cxnSp>
        <p:nvCxnSpPr>
          <p:cNvPr id="12" name="直接连接符 11"/>
          <p:cNvCxnSpPr/>
          <p:nvPr userDrawn="1"/>
        </p:nvCxnSpPr>
        <p:spPr>
          <a:xfrm flipV="1">
            <a:off x="2406925" y="3501008"/>
            <a:ext cx="1152128" cy="957312"/>
          </a:xfrm>
          <a:prstGeom prst="line">
            <a:avLst/>
          </a:prstGeom>
          <a:ln w="28575" cap="rnd">
            <a:solidFill>
              <a:schemeClr val="tx2"/>
            </a:solidFill>
            <a:roun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image" Target="../media/image3.png"/><Relationship Id="rId7" Type="http://schemas.openxmlformats.org/officeDocument/2006/relationships/image" Target="../media/image1.pn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4.jpe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slideLayout" Target="../slideLayouts/slideLayout14.xml"/><Relationship Id="rId7" Type="http://schemas.openxmlformats.org/officeDocument/2006/relationships/slideLayout" Target="../slideLayouts/slideLayout13.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3" Type="http://schemas.openxmlformats.org/officeDocument/2006/relationships/slideLayout" Target="../slideLayouts/slideLayout9.xml"/><Relationship Id="rId2" Type="http://schemas.openxmlformats.org/officeDocument/2006/relationships/slideLayout" Target="../slideLayouts/slideLayout8.xml"/><Relationship Id="rId18" Type="http://schemas.openxmlformats.org/officeDocument/2006/relationships/theme" Target="../theme/theme2.xml"/><Relationship Id="rId17" Type="http://schemas.openxmlformats.org/officeDocument/2006/relationships/image" Target="../media/image9.png"/><Relationship Id="rId16" Type="http://schemas.openxmlformats.org/officeDocument/2006/relationships/image" Target="../media/image3.png"/><Relationship Id="rId15" Type="http://schemas.openxmlformats.org/officeDocument/2006/relationships/image" Target="../media/image14.png"/><Relationship Id="rId14" Type="http://schemas.openxmlformats.org/officeDocument/2006/relationships/image" Target="../media/image13.png"/><Relationship Id="rId13" Type="http://schemas.openxmlformats.org/officeDocument/2006/relationships/slideLayout" Target="../slideLayouts/slideLayout19.xml"/><Relationship Id="rId12" Type="http://schemas.openxmlformats.org/officeDocument/2006/relationships/slideLayout" Target="../slideLayouts/slideLayout18.xml"/><Relationship Id="rId11" Type="http://schemas.openxmlformats.org/officeDocument/2006/relationships/slideLayout" Target="../slideLayouts/slideLayout17.xml"/><Relationship Id="rId10" Type="http://schemas.openxmlformats.org/officeDocument/2006/relationships/slideLayout" Target="../slideLayouts/slideLayout16.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510" y="-4683"/>
            <a:ext cx="12209780" cy="6868001"/>
          </a:xfrm>
          <a:prstGeom prst="rect">
            <a:avLst/>
          </a:prstGeom>
        </p:spPr>
      </p:pic>
      <p:pic>
        <p:nvPicPr>
          <p:cNvPr id="8195" name="Picture 3" descr="C:\Users\P50\Desktop\桌面导出图暂存库\CGN\PPT模板\中广核-PPT模板-成员公司-4比3.cdr_597.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23392" y="247364"/>
            <a:ext cx="1737116" cy="2851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sers\P50\Desktop\桌面导出图暂存库\CGN\PPT模板\中广核-PPT模板-成员公司-4比3.cdr_599.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0632504" y="6338381"/>
            <a:ext cx="977083" cy="90000"/>
          </a:xfrm>
          <a:prstGeom prst="rect">
            <a:avLst/>
          </a:prstGeom>
          <a:noFill/>
          <a:extLst>
            <a:ext uri="{909E8E84-426E-40DD-AFC4-6F175D3DCCD1}">
              <a14:hiddenFill xmlns:a14="http://schemas.microsoft.com/office/drawing/2010/main">
                <a:solidFill>
                  <a:srgbClr val="FFFFFF"/>
                </a:solidFill>
              </a14:hiddenFill>
            </a:ext>
          </a:extLst>
        </p:spPr>
      </p:pic>
      <p:sp>
        <p:nvSpPr>
          <p:cNvPr id="10" name="灯片编号占位符 3"/>
          <p:cNvSpPr txBox="1"/>
          <p:nvPr userDrawn="1"/>
        </p:nvSpPr>
        <p:spPr>
          <a:xfrm>
            <a:off x="8623667" y="6201220"/>
            <a:ext cx="2057400" cy="365125"/>
          </a:xfrm>
          <a:prstGeom prst="rect">
            <a:avLst/>
          </a:prstGeom>
        </p:spPr>
        <p:txBody>
          <a:bodyPr vert="horz" lIns="91440" tIns="45720" rIns="91440" bIns="45720" rtlCol="0" anchor="ctr"/>
          <a:lstStyle>
            <a:defPPr>
              <a:defRPr lang="zh-CN"/>
            </a:defPPr>
            <a:lvl1pPr marL="0" lvl="0" indent="0" algn="r" defTabSz="914400" rtl="0" eaLnBrk="1" fontAlgn="base" latinLnBrk="0" hangingPunct="1">
              <a:lnSpc>
                <a:spcPct val="100000"/>
              </a:lnSpc>
              <a:spcBef>
                <a:spcPct val="0"/>
              </a:spcBef>
              <a:spcAft>
                <a:spcPct val="0"/>
              </a:spcAft>
              <a:buNone/>
              <a:defRPr sz="1200" b="0" i="0" u="none" kern="1200" baseline="0">
                <a:solidFill>
                  <a:schemeClr val="tx1">
                    <a:tint val="75000"/>
                  </a:schemeClr>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fld id="{29AB36CB-BA1E-4311-A694-2F8DFF99593F}" type="slidenum">
              <a:rPr lang="zh-CN" altLang="en-US" sz="900" smtClean="0">
                <a:ea typeface="微软雅黑" panose="020B0503020204020204" pitchFamily="34" charset="-122"/>
              </a:rPr>
            </a:fld>
            <a:endParaRPr lang="zh-CN" altLang="en-US" sz="900" dirty="0">
              <a:ea typeface="微软雅黑" panose="020B0503020204020204" pitchFamily="34" charset="-122"/>
            </a:endParaRPr>
          </a:p>
        </p:txBody>
      </p:sp>
      <p:pic>
        <p:nvPicPr>
          <p:cNvPr id="7" name="Picture 2" descr="D:\Design\2021.03.01PPT模板修改\2.27集团公司_ppt风格(改)2.jp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l="76983" t="2979" r="3574" b="91564"/>
          <a:stretch>
            <a:fillRect/>
          </a:stretch>
        </p:blipFill>
        <p:spPr bwMode="auto">
          <a:xfrm>
            <a:off x="9696400" y="247364"/>
            <a:ext cx="2016224" cy="32640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lvl1pPr algn="l" rtl="0" eaLnBrk="0" fontAlgn="base" hangingPunct="0">
        <a:spcBef>
          <a:spcPct val="0"/>
        </a:spcBef>
        <a:spcAft>
          <a:spcPct val="0"/>
        </a:spcAft>
        <a:defRPr sz="2400" kern="1200">
          <a:solidFill>
            <a:schemeClr val="tx1"/>
          </a:solidFill>
          <a:latin typeface="+mj-lt"/>
          <a:ea typeface="黑体" panose="02010609060101010101" pitchFamily="2" charset="-122"/>
          <a:cs typeface="+mj-cs"/>
        </a:defRPr>
      </a:lvl1pPr>
      <a:lvl2pPr algn="l" rtl="0" eaLnBrk="0" fontAlgn="base" hangingPunct="0">
        <a:spcBef>
          <a:spcPct val="0"/>
        </a:spcBef>
        <a:spcAft>
          <a:spcPct val="0"/>
        </a:spcAft>
        <a:defRPr sz="2400">
          <a:solidFill>
            <a:schemeClr val="tx1"/>
          </a:solidFill>
          <a:latin typeface="Arial" panose="020B0604020202020204" pitchFamily="34" charset="0"/>
          <a:ea typeface="黑体" panose="02010609060101010101" pitchFamily="2" charset="-122"/>
        </a:defRPr>
      </a:lvl2pPr>
      <a:lvl3pPr algn="l" rtl="0" eaLnBrk="0" fontAlgn="base" hangingPunct="0">
        <a:spcBef>
          <a:spcPct val="0"/>
        </a:spcBef>
        <a:spcAft>
          <a:spcPct val="0"/>
        </a:spcAft>
        <a:defRPr sz="2400">
          <a:solidFill>
            <a:schemeClr val="tx1"/>
          </a:solidFill>
          <a:latin typeface="Arial" panose="020B0604020202020204" pitchFamily="34" charset="0"/>
          <a:ea typeface="黑体" panose="02010609060101010101" pitchFamily="2" charset="-122"/>
        </a:defRPr>
      </a:lvl3pPr>
      <a:lvl4pPr algn="l" rtl="0" eaLnBrk="0" fontAlgn="base" hangingPunct="0">
        <a:spcBef>
          <a:spcPct val="0"/>
        </a:spcBef>
        <a:spcAft>
          <a:spcPct val="0"/>
        </a:spcAft>
        <a:defRPr sz="2400">
          <a:solidFill>
            <a:schemeClr val="tx1"/>
          </a:solidFill>
          <a:latin typeface="Arial" panose="020B0604020202020204" pitchFamily="34" charset="0"/>
          <a:ea typeface="黑体" panose="02010609060101010101" pitchFamily="2" charset="-122"/>
        </a:defRPr>
      </a:lvl4pPr>
      <a:lvl5pPr algn="l" rtl="0" eaLnBrk="0" fontAlgn="base" hangingPunct="0">
        <a:spcBef>
          <a:spcPct val="0"/>
        </a:spcBef>
        <a:spcAft>
          <a:spcPct val="0"/>
        </a:spcAft>
        <a:defRPr sz="2400">
          <a:solidFill>
            <a:schemeClr val="tx1"/>
          </a:solidFill>
          <a:latin typeface="Arial" panose="020B0604020202020204" pitchFamily="34" charset="0"/>
          <a:ea typeface="黑体" panose="02010609060101010101" pitchFamily="2" charset="-122"/>
        </a:defRPr>
      </a:lvl5pPr>
      <a:lvl6pPr marL="457200" algn="l" rtl="0" fontAlgn="base">
        <a:spcBef>
          <a:spcPct val="0"/>
        </a:spcBef>
        <a:spcAft>
          <a:spcPct val="0"/>
        </a:spcAft>
        <a:defRPr sz="2400">
          <a:solidFill>
            <a:schemeClr val="tx1"/>
          </a:solidFill>
          <a:latin typeface="Arial" panose="020B0604020202020204" pitchFamily="34" charset="0"/>
          <a:ea typeface="黑体" panose="02010609060101010101" pitchFamily="2" charset="-122"/>
        </a:defRPr>
      </a:lvl6pPr>
      <a:lvl7pPr marL="914400" algn="l" rtl="0" fontAlgn="base">
        <a:spcBef>
          <a:spcPct val="0"/>
        </a:spcBef>
        <a:spcAft>
          <a:spcPct val="0"/>
        </a:spcAft>
        <a:defRPr sz="2400">
          <a:solidFill>
            <a:schemeClr val="tx1"/>
          </a:solidFill>
          <a:latin typeface="Arial" panose="020B0604020202020204" pitchFamily="34" charset="0"/>
          <a:ea typeface="黑体" panose="02010609060101010101" pitchFamily="2" charset="-122"/>
        </a:defRPr>
      </a:lvl7pPr>
      <a:lvl8pPr marL="1371600" algn="l" rtl="0" fontAlgn="base">
        <a:spcBef>
          <a:spcPct val="0"/>
        </a:spcBef>
        <a:spcAft>
          <a:spcPct val="0"/>
        </a:spcAft>
        <a:defRPr sz="2400">
          <a:solidFill>
            <a:schemeClr val="tx1"/>
          </a:solidFill>
          <a:latin typeface="Arial" panose="020B0604020202020204" pitchFamily="34" charset="0"/>
          <a:ea typeface="黑体" panose="02010609060101010101" pitchFamily="2" charset="-122"/>
        </a:defRPr>
      </a:lvl8pPr>
      <a:lvl9pPr marL="1828800" algn="l" rtl="0" fontAlgn="base">
        <a:spcBef>
          <a:spcPct val="0"/>
        </a:spcBef>
        <a:spcAft>
          <a:spcPct val="0"/>
        </a:spcAft>
        <a:defRPr sz="2400">
          <a:solidFill>
            <a:schemeClr val="tx1"/>
          </a:solidFill>
          <a:latin typeface="Arial" panose="020B0604020202020204" pitchFamily="34" charset="0"/>
          <a:ea typeface="黑体" panose="02010609060101010101" pitchFamily="2" charset="-122"/>
        </a:defRPr>
      </a:lvl9pPr>
    </p:titleStyle>
    <p:bodyStyle>
      <a:lvl1pPr marL="179705" indent="-179705" algn="l" rtl="0" eaLnBrk="0" fontAlgn="base" hangingPunct="0">
        <a:lnSpc>
          <a:spcPct val="110000"/>
        </a:lnSpc>
        <a:spcBef>
          <a:spcPts val="500"/>
        </a:spcBef>
        <a:spcAft>
          <a:spcPct val="0"/>
        </a:spcAft>
        <a:buFont typeface="Arial" panose="020B0604020202020204" pitchFamily="34" charset="0"/>
        <a:buChar char="•"/>
        <a:defRPr sz="3200" kern="1200">
          <a:solidFill>
            <a:schemeClr val="tx2"/>
          </a:solidFill>
          <a:latin typeface="+mn-lt"/>
          <a:ea typeface="黑体" panose="02010609060101010101" pitchFamily="2" charset="-122"/>
          <a:cs typeface="+mn-cs"/>
        </a:defRPr>
      </a:lvl1pPr>
      <a:lvl2pPr marL="431800" indent="-215900" algn="l" rtl="0" eaLnBrk="0" fontAlgn="base" hangingPunct="0">
        <a:lnSpc>
          <a:spcPct val="110000"/>
        </a:lnSpc>
        <a:spcBef>
          <a:spcPts val="400"/>
        </a:spcBef>
        <a:spcAft>
          <a:spcPct val="0"/>
        </a:spcAft>
        <a:buFont typeface="Arial" panose="020B0604020202020204" pitchFamily="34" charset="0"/>
        <a:buChar char="–"/>
        <a:defRPr sz="1600" kern="1200">
          <a:solidFill>
            <a:schemeClr val="tx2"/>
          </a:solidFill>
          <a:latin typeface="+mn-lt"/>
          <a:ea typeface="黑体" panose="02010609060101010101" pitchFamily="2" charset="-122"/>
          <a:cs typeface="+mn-cs"/>
        </a:defRPr>
      </a:lvl2pPr>
      <a:lvl3pPr marL="647700" indent="-179705" algn="l" rtl="0" eaLnBrk="0" fontAlgn="base" hangingPunct="0">
        <a:lnSpc>
          <a:spcPct val="110000"/>
        </a:lnSpc>
        <a:spcBef>
          <a:spcPts val="400"/>
        </a:spcBef>
        <a:spcAft>
          <a:spcPct val="0"/>
        </a:spcAft>
        <a:buFont typeface="Arial" panose="020B0604020202020204" pitchFamily="34" charset="0"/>
        <a:buChar char="•"/>
        <a:defRPr sz="1600" kern="1200">
          <a:solidFill>
            <a:schemeClr val="tx2"/>
          </a:solidFill>
          <a:latin typeface="+mn-lt"/>
          <a:ea typeface="黑体" panose="02010609060101010101" pitchFamily="2" charset="-122"/>
          <a:cs typeface="+mn-cs"/>
        </a:defRPr>
      </a:lvl3pPr>
      <a:lvl4pPr marL="863600" indent="-215900" algn="l" rtl="0" eaLnBrk="0" fontAlgn="base" hangingPunct="0">
        <a:lnSpc>
          <a:spcPct val="110000"/>
        </a:lnSpc>
        <a:spcBef>
          <a:spcPts val="400"/>
        </a:spcBef>
        <a:spcAft>
          <a:spcPct val="0"/>
        </a:spcAft>
        <a:buFont typeface="Arial" panose="020B0604020202020204" pitchFamily="34" charset="0"/>
        <a:buChar char="–"/>
        <a:defRPr sz="1600" kern="1200">
          <a:solidFill>
            <a:schemeClr val="tx2"/>
          </a:solidFill>
          <a:latin typeface="+mn-lt"/>
          <a:ea typeface="黑体" panose="02010609060101010101" pitchFamily="2" charset="-122"/>
          <a:cs typeface="+mn-cs"/>
        </a:defRPr>
      </a:lvl4pPr>
      <a:lvl5pPr marL="2057400" indent="-228600" algn="l" rtl="0" eaLnBrk="0" fontAlgn="base" hangingPunct="0">
        <a:lnSpc>
          <a:spcPct val="110000"/>
        </a:lnSpc>
        <a:spcBef>
          <a:spcPct val="20000"/>
        </a:spcBef>
        <a:spcAft>
          <a:spcPct val="0"/>
        </a:spcAft>
        <a:buFont typeface="Arial" panose="020B0604020202020204" pitchFamily="34" charset="0"/>
        <a:buChar char="»"/>
        <a:defRPr sz="1600" kern="1200">
          <a:solidFill>
            <a:srgbClr val="3B3837"/>
          </a:solidFill>
          <a:latin typeface="+mn-lt"/>
          <a:ea typeface="黑体" panose="02010609060101010101" pitchFamily="2"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507" y="-4674"/>
            <a:ext cx="12209780" cy="6868001"/>
          </a:xfrm>
          <a:prstGeom prst="rect">
            <a:avLst/>
          </a:prstGeom>
        </p:spPr>
      </p:pic>
      <p:pic>
        <p:nvPicPr>
          <p:cNvPr id="9" name="Picture 4" descr="C:\Users\P50\Desktop\桌面导出图暂存库\CGN\PPT模板\中广核-PPT模板-成员公司-4比3.cdr_599.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0632505" y="6585412"/>
            <a:ext cx="977083" cy="90000"/>
          </a:xfrm>
          <a:prstGeom prst="rect">
            <a:avLst/>
          </a:prstGeom>
          <a:noFill/>
          <a:extLst>
            <a:ext uri="{909E8E84-426E-40DD-AFC4-6F175D3DCCD1}">
              <a14:hiddenFill xmlns:a14="http://schemas.microsoft.com/office/drawing/2010/main">
                <a:solidFill>
                  <a:srgbClr val="FFFFFF"/>
                </a:solidFill>
              </a14:hiddenFill>
            </a:ext>
          </a:extLst>
        </p:spPr>
      </p:pic>
      <p:sp>
        <p:nvSpPr>
          <p:cNvPr id="10" name="灯片编号占位符 3"/>
          <p:cNvSpPr txBox="1"/>
          <p:nvPr userDrawn="1"/>
        </p:nvSpPr>
        <p:spPr>
          <a:xfrm>
            <a:off x="8623667" y="6448253"/>
            <a:ext cx="2057400" cy="365125"/>
          </a:xfrm>
          <a:prstGeom prst="rect">
            <a:avLst/>
          </a:prstGeom>
        </p:spPr>
        <p:txBody>
          <a:bodyPr vert="horz" lIns="68580" tIns="34290" rIns="68580" bIns="34290" rtlCol="0" anchor="ctr"/>
          <a:lstStyle>
            <a:defPPr>
              <a:defRPr lang="zh-CN"/>
            </a:defPPr>
            <a:lvl1pPr marL="0" lvl="0" indent="0" algn="r" defTabSz="914400" rtl="0" eaLnBrk="1" fontAlgn="base" latinLnBrk="0" hangingPunct="1">
              <a:lnSpc>
                <a:spcPct val="100000"/>
              </a:lnSpc>
              <a:spcBef>
                <a:spcPct val="0"/>
              </a:spcBef>
              <a:spcAft>
                <a:spcPct val="0"/>
              </a:spcAft>
              <a:buNone/>
              <a:defRPr sz="1200" b="0" i="0" u="none" kern="1200" baseline="0">
                <a:solidFill>
                  <a:schemeClr val="tx1">
                    <a:tint val="75000"/>
                  </a:schemeClr>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29AB36CB-BA1E-4311-A694-2F8DFF99593F}" type="slidenum">
              <a:rPr kumimoji="0" lang="zh-CN" altLang="en-US" sz="1200" b="0" i="0" u="none" strike="noStrike" kern="1200" cap="none" spc="0" normalizeH="0" baseline="0" noProof="0" smtClean="0">
                <a:ln>
                  <a:noFill/>
                </a:ln>
                <a:solidFill>
                  <a:srgbClr val="4C4948">
                    <a:tint val="75000"/>
                  </a:srgbClr>
                </a:solidFill>
                <a:effectLst/>
                <a:uLnTx/>
                <a:uFillTx/>
                <a:latin typeface="Arial" panose="020B0604020202020204" pitchFamily="34" charset="0"/>
                <a:ea typeface="微软雅黑" panose="020B0503020204020204" pitchFamily="34" charset="-122"/>
                <a:cs typeface="+mn-cs"/>
              </a:rPr>
            </a:fld>
            <a:endParaRPr kumimoji="0" lang="zh-CN" altLang="en-US" sz="1200" b="0" i="0" u="none" strike="noStrike" kern="1200" cap="none" spc="0" normalizeH="0" baseline="0" noProof="0" dirty="0">
              <a:ln>
                <a:noFill/>
              </a:ln>
              <a:solidFill>
                <a:srgbClr val="4C4948">
                  <a:tint val="75000"/>
                </a:srgbClr>
              </a:solidFill>
              <a:effectLst/>
              <a:uLnTx/>
              <a:uFillTx/>
              <a:latin typeface="Arial" panose="020B0604020202020204" pitchFamily="34" charset="0"/>
              <a:ea typeface="微软雅黑" panose="020B0503020204020204" pitchFamily="34" charset="-122"/>
              <a:cs typeface="+mn-cs"/>
            </a:endParaRPr>
          </a:p>
        </p:txBody>
      </p:sp>
      <p:pic>
        <p:nvPicPr>
          <p:cNvPr id="7" name="Picture 3" descr="C:\Users\P50\Desktop\桌面导出图暂存库\CGN\PPT模板\中广核-PPT模板-成员公司-4比3.cdr_597.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623393" y="247366"/>
            <a:ext cx="1737116" cy="285123"/>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917235" y="116635"/>
            <a:ext cx="1607847" cy="806764"/>
          </a:xfrm>
          <a:prstGeom prst="rect">
            <a:avLst/>
          </a:prstGeom>
        </p:spPr>
      </p:pic>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0.png"/><Relationship Id="rId1" Type="http://schemas.openxmlformats.org/officeDocument/2006/relationships/image" Target="../media/image29.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5.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6.jpeg"/><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43.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2.png"/><Relationship Id="rId1" Type="http://schemas.openxmlformats.org/officeDocument/2006/relationships/image" Target="../media/image51.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8.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slides/_rels/slide27.xml.rels><?xml version="1.0" encoding="UTF-8" standalone="yes"?>
<Relationships xmlns="http://schemas.openxmlformats.org/package/2006/relationships"><Relationship Id="rId9" Type="http://schemas.openxmlformats.org/officeDocument/2006/relationships/diagramColors" Target="../diagrams/colors2.xml"/><Relationship Id="rId8" Type="http://schemas.openxmlformats.org/officeDocument/2006/relationships/diagramQuickStyle" Target="../diagrams/quickStyle2.xml"/><Relationship Id="rId7" Type="http://schemas.openxmlformats.org/officeDocument/2006/relationships/diagramLayout" Target="../diagrams/layout2.xml"/><Relationship Id="rId6" Type="http://schemas.openxmlformats.org/officeDocument/2006/relationships/diagramData" Target="../diagrams/data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1" Type="http://schemas.openxmlformats.org/officeDocument/2006/relationships/slideLayout" Target="../slideLayouts/slideLayout12.xml"/><Relationship Id="rId10" Type="http://schemas.microsoft.com/office/2007/relationships/diagramDrawing" Target="../diagrams/drawing2.xml"/><Relationship Id="rId1"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67.png"/><Relationship Id="rId1" Type="http://schemas.openxmlformats.org/officeDocument/2006/relationships/image" Target="../media/image66.png"/></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75.jpeg"/><Relationship Id="rId7" Type="http://schemas.openxmlformats.org/officeDocument/2006/relationships/image" Target="../media/image74.jpeg"/><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image" Target="../media/image8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86.png"/><Relationship Id="rId1" Type="http://schemas.openxmlformats.org/officeDocument/2006/relationships/image" Target="../media/image85.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8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9.png"/><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p:nvPr/>
        </p:nvSpPr>
        <p:spPr>
          <a:xfrm>
            <a:off x="657373" y="5013176"/>
            <a:ext cx="1898455" cy="1008112"/>
          </a:xfrm>
          <a:prstGeom prst="rect">
            <a:avLst/>
          </a:prstGeom>
          <a:noFill/>
          <a:ln w="9525">
            <a:noFill/>
          </a:ln>
        </p:spPr>
        <p:txBody>
          <a:bodyPr vert="horz" wrap="square" lIns="108000" tIns="45713" rIns="107979" bIns="45713" anchor="t"/>
          <a:lstStyle>
            <a:lvl1pPr algn="l" rtl="0" eaLnBrk="0" fontAlgn="base" hangingPunct="0">
              <a:spcBef>
                <a:spcPct val="0"/>
              </a:spcBef>
              <a:spcAft>
                <a:spcPct val="0"/>
              </a:spcAft>
              <a:defRPr sz="2400" kern="1200">
                <a:solidFill>
                  <a:schemeClr val="tx1"/>
                </a:solidFill>
                <a:latin typeface="+mj-lt"/>
                <a:ea typeface="黑体" panose="02010609060101010101" pitchFamily="2" charset="-122"/>
                <a:cs typeface="+mj-cs"/>
              </a:defRPr>
            </a:lvl1pPr>
            <a:lvl2pPr algn="l" rtl="0" eaLnBrk="0" fontAlgn="base" hangingPunct="0">
              <a:spcBef>
                <a:spcPct val="0"/>
              </a:spcBef>
              <a:spcAft>
                <a:spcPct val="0"/>
              </a:spcAft>
              <a:defRPr sz="2400">
                <a:solidFill>
                  <a:schemeClr val="tx1"/>
                </a:solidFill>
                <a:latin typeface="Arial" panose="020B0604020202020204" pitchFamily="34" charset="0"/>
                <a:ea typeface="黑体" panose="02010609060101010101" pitchFamily="2" charset="-122"/>
              </a:defRPr>
            </a:lvl2pPr>
            <a:lvl3pPr algn="l" rtl="0" eaLnBrk="0" fontAlgn="base" hangingPunct="0">
              <a:spcBef>
                <a:spcPct val="0"/>
              </a:spcBef>
              <a:spcAft>
                <a:spcPct val="0"/>
              </a:spcAft>
              <a:defRPr sz="2400">
                <a:solidFill>
                  <a:schemeClr val="tx1"/>
                </a:solidFill>
                <a:latin typeface="Arial" panose="020B0604020202020204" pitchFamily="34" charset="0"/>
                <a:ea typeface="黑体" panose="02010609060101010101" pitchFamily="2" charset="-122"/>
              </a:defRPr>
            </a:lvl3pPr>
            <a:lvl4pPr algn="l" rtl="0" eaLnBrk="0" fontAlgn="base" hangingPunct="0">
              <a:spcBef>
                <a:spcPct val="0"/>
              </a:spcBef>
              <a:spcAft>
                <a:spcPct val="0"/>
              </a:spcAft>
              <a:defRPr sz="2400">
                <a:solidFill>
                  <a:schemeClr val="tx1"/>
                </a:solidFill>
                <a:latin typeface="Arial" panose="020B0604020202020204" pitchFamily="34" charset="0"/>
                <a:ea typeface="黑体" panose="02010609060101010101" pitchFamily="2" charset="-122"/>
              </a:defRPr>
            </a:lvl4pPr>
            <a:lvl5pPr algn="l" rtl="0" eaLnBrk="0" fontAlgn="base" hangingPunct="0">
              <a:spcBef>
                <a:spcPct val="0"/>
              </a:spcBef>
              <a:spcAft>
                <a:spcPct val="0"/>
              </a:spcAft>
              <a:defRPr sz="2400">
                <a:solidFill>
                  <a:schemeClr val="tx1"/>
                </a:solidFill>
                <a:latin typeface="Arial" panose="020B0604020202020204" pitchFamily="34" charset="0"/>
                <a:ea typeface="黑体" panose="02010609060101010101" pitchFamily="2" charset="-122"/>
              </a:defRPr>
            </a:lvl5pPr>
            <a:lvl6pPr marL="457200" algn="l" rtl="0" fontAlgn="base">
              <a:spcBef>
                <a:spcPct val="0"/>
              </a:spcBef>
              <a:spcAft>
                <a:spcPct val="0"/>
              </a:spcAft>
              <a:defRPr sz="2400">
                <a:solidFill>
                  <a:schemeClr val="tx1"/>
                </a:solidFill>
                <a:latin typeface="Arial" panose="020B0604020202020204" pitchFamily="34" charset="0"/>
                <a:ea typeface="黑体" panose="02010609060101010101" pitchFamily="2" charset="-122"/>
              </a:defRPr>
            </a:lvl6pPr>
            <a:lvl7pPr marL="914400" algn="l" rtl="0" fontAlgn="base">
              <a:spcBef>
                <a:spcPct val="0"/>
              </a:spcBef>
              <a:spcAft>
                <a:spcPct val="0"/>
              </a:spcAft>
              <a:defRPr sz="2400">
                <a:solidFill>
                  <a:schemeClr val="tx1"/>
                </a:solidFill>
                <a:latin typeface="Arial" panose="020B0604020202020204" pitchFamily="34" charset="0"/>
                <a:ea typeface="黑体" panose="02010609060101010101" pitchFamily="2" charset="-122"/>
              </a:defRPr>
            </a:lvl7pPr>
            <a:lvl8pPr marL="1371600" algn="l" rtl="0" fontAlgn="base">
              <a:spcBef>
                <a:spcPct val="0"/>
              </a:spcBef>
              <a:spcAft>
                <a:spcPct val="0"/>
              </a:spcAft>
              <a:defRPr sz="2400">
                <a:solidFill>
                  <a:schemeClr val="tx1"/>
                </a:solidFill>
                <a:latin typeface="Arial" panose="020B0604020202020204" pitchFamily="34" charset="0"/>
                <a:ea typeface="黑体" panose="02010609060101010101" pitchFamily="2" charset="-122"/>
              </a:defRPr>
            </a:lvl8pPr>
            <a:lvl9pPr marL="1828800" algn="l" rtl="0" fontAlgn="base">
              <a:spcBef>
                <a:spcPct val="0"/>
              </a:spcBef>
              <a:spcAft>
                <a:spcPct val="0"/>
              </a:spcAft>
              <a:defRPr sz="2400">
                <a:solidFill>
                  <a:schemeClr val="tx1"/>
                </a:solidFill>
                <a:latin typeface="Arial" panose="020B0604020202020204" pitchFamily="34" charset="0"/>
                <a:ea typeface="黑体" panose="02010609060101010101" pitchFamily="2" charset="-122"/>
              </a:defRPr>
            </a:lvl9pPr>
          </a:lstStyle>
          <a:p>
            <a:pPr eaLnBrk="1" hangingPunct="1">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cs typeface="楷体" panose="02010609060101010101" charset="-122"/>
              </a:rPr>
              <a:t>蒋兴华</a:t>
            </a:r>
            <a:endParaRPr lang="zh-CN" altLang="en-US" sz="2000" b="1" dirty="0">
              <a:solidFill>
                <a:schemeClr val="bg1"/>
              </a:solidFill>
              <a:latin typeface="微软雅黑" panose="020B0503020204020204" pitchFamily="34" charset="-122"/>
              <a:ea typeface="微软雅黑" panose="020B0503020204020204" pitchFamily="34" charset="-122"/>
              <a:cs typeface="楷体" panose="02010609060101010101" charset="-122"/>
            </a:endParaRPr>
          </a:p>
          <a:p>
            <a:pPr eaLnBrk="1" hangingPunct="1">
              <a:lnSpc>
                <a:spcPct val="150000"/>
              </a:lnSpc>
            </a:pPr>
            <a:r>
              <a:rPr lang="en-US" altLang="zh-CN" sz="2000" b="1" dirty="0" smtClean="0">
                <a:solidFill>
                  <a:schemeClr val="bg1"/>
                </a:solidFill>
                <a:latin typeface="微软雅黑" panose="020B0503020204020204" pitchFamily="34" charset="-122"/>
                <a:ea typeface="微软雅黑" panose="020B0503020204020204" pitchFamily="34" charset="-122"/>
                <a:cs typeface="楷体" panose="02010609060101010101" charset="-122"/>
              </a:rPr>
              <a:t>2022</a:t>
            </a:r>
            <a:r>
              <a:rPr lang="zh-CN" altLang="en-US" sz="2000" b="1" dirty="0" smtClean="0">
                <a:solidFill>
                  <a:schemeClr val="bg1"/>
                </a:solidFill>
                <a:latin typeface="微软雅黑" panose="020B0503020204020204" pitchFamily="34" charset="-122"/>
                <a:ea typeface="微软雅黑" panose="020B0503020204020204" pitchFamily="34" charset="-122"/>
                <a:cs typeface="楷体" panose="02010609060101010101" charset="-122"/>
              </a:rPr>
              <a:t>年</a:t>
            </a:r>
            <a:r>
              <a:rPr lang="en-US" altLang="zh-CN" sz="2000" b="1" dirty="0" smtClean="0">
                <a:solidFill>
                  <a:schemeClr val="bg1"/>
                </a:solidFill>
                <a:latin typeface="微软雅黑" panose="020B0503020204020204" pitchFamily="34" charset="-122"/>
                <a:ea typeface="微软雅黑" panose="020B0503020204020204" pitchFamily="34" charset="-122"/>
                <a:cs typeface="楷体" panose="02010609060101010101" charset="-122"/>
              </a:rPr>
              <a:t>11</a:t>
            </a:r>
            <a:r>
              <a:rPr lang="zh-CN" altLang="en-US" sz="2000" b="1" dirty="0" smtClean="0">
                <a:solidFill>
                  <a:schemeClr val="bg1"/>
                </a:solidFill>
                <a:latin typeface="微软雅黑" panose="020B0503020204020204" pitchFamily="34" charset="-122"/>
                <a:ea typeface="微软雅黑" panose="020B0503020204020204" pitchFamily="34" charset="-122"/>
                <a:cs typeface="楷体" panose="02010609060101010101" charset="-122"/>
              </a:rPr>
              <a:t>月</a:t>
            </a:r>
            <a:endParaRPr lang="en-US" altLang="zh-CN" b="1" dirty="0" smtClean="0">
              <a:solidFill>
                <a:schemeClr val="bg1"/>
              </a:solidFill>
              <a:latin typeface="微软雅黑" panose="020B0503020204020204" pitchFamily="34" charset="-122"/>
              <a:ea typeface="微软雅黑" panose="020B0503020204020204" pitchFamily="34" charset="-122"/>
            </a:endParaRPr>
          </a:p>
          <a:p>
            <a:pPr eaLnBrk="1" hangingPunct="1">
              <a:lnSpc>
                <a:spcPct val="150000"/>
              </a:lnSpc>
            </a:pPr>
            <a:endParaRPr lang="en-US" altLang="zh-CN" sz="3600" b="1" dirty="0">
              <a:solidFill>
                <a:schemeClr val="bg1"/>
              </a:solidFill>
              <a:latin typeface="微软雅黑" panose="020B0503020204020204" pitchFamily="34" charset="-122"/>
              <a:ea typeface="微软雅黑" panose="020B0503020204020204" pitchFamily="34" charset="-122"/>
            </a:endParaRPr>
          </a:p>
          <a:p>
            <a:pPr eaLnBrk="1" hangingPunct="1">
              <a:lnSpc>
                <a:spcPct val="150000"/>
              </a:lnSpc>
            </a:pP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4" name="标题 3"/>
          <p:cNvSpPr>
            <a:spLocks noGrp="1"/>
          </p:cNvSpPr>
          <p:nvPr>
            <p:ph type="ctrTitle"/>
          </p:nvPr>
        </p:nvSpPr>
        <p:spPr/>
        <p:txBody>
          <a:bodyPr/>
          <a:lstStyle/>
          <a:p>
            <a:r>
              <a:rPr lang="zh-CN" altLang="en-US" dirty="0" smtClean="0">
                <a:latin typeface="微软雅黑" panose="020B0503020204020204" pitchFamily="34" charset="-122"/>
              </a:rPr>
              <a:t>文化引领</a:t>
            </a:r>
            <a:r>
              <a:rPr lang="en-US" altLang="zh-CN" dirty="0" smtClean="0">
                <a:latin typeface="微软雅黑" panose="020B0503020204020204" pitchFamily="34" charset="-122"/>
              </a:rPr>
              <a:t> </a:t>
            </a:r>
            <a:r>
              <a:rPr lang="zh-CN" altLang="en-US" dirty="0" smtClean="0">
                <a:latin typeface="微软雅黑" panose="020B0503020204020204" pitchFamily="34" charset="-122"/>
              </a:rPr>
              <a:t>躬身入局</a:t>
            </a:r>
            <a:endParaRPr lang="zh-CN" altLang="en-US" dirty="0" smtClean="0">
              <a:latin typeface="微软雅黑" panose="020B0503020204020204" pitchFamily="34" charset="-122"/>
            </a:endParaRPr>
          </a:p>
        </p:txBody>
      </p:sp>
      <p:sp>
        <p:nvSpPr>
          <p:cNvPr id="6" name="文本占位符 5"/>
          <p:cNvSpPr>
            <a:spLocks noGrp="1"/>
          </p:cNvSpPr>
          <p:nvPr>
            <p:ph type="body" sz="quarter" idx="10"/>
          </p:nvPr>
        </p:nvSpPr>
        <p:spPr>
          <a:xfrm>
            <a:off x="657373" y="3429001"/>
            <a:ext cx="9190037" cy="865187"/>
          </a:xfrm>
        </p:spPr>
        <p:txBody>
          <a:bodyPr/>
          <a:lstStyle/>
          <a:p>
            <a:r>
              <a:rPr lang="en-US" altLang="zh-CN" dirty="0" smtClean="0">
                <a:latin typeface="微软雅黑" panose="020B0503020204020204" pitchFamily="34" charset="-122"/>
              </a:rPr>
              <a:t>——</a:t>
            </a:r>
            <a:r>
              <a:rPr lang="zh-CN" altLang="en-US" dirty="0" smtClean="0">
                <a:latin typeface="微软雅黑" panose="020B0503020204020204" pitchFamily="34" charset="-122"/>
              </a:rPr>
              <a:t>核安全文化的落地与</a:t>
            </a:r>
            <a:r>
              <a:rPr lang="zh-CN" altLang="en-US" dirty="0" smtClean="0">
                <a:latin typeface="微软雅黑" panose="020B0503020204020204" pitchFamily="34" charset="-122"/>
              </a:rPr>
              <a:t>提升  </a:t>
            </a:r>
            <a:endParaRPr lang="en-US" altLang="zh-CN" dirty="0" smtClean="0">
              <a:latin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770890" y="1052830"/>
            <a:ext cx="10205085" cy="1938020"/>
          </a:xfrm>
          <a:prstGeom prst="rect">
            <a:avLst/>
          </a:prstGeom>
          <a:noFill/>
          <a:ln w="9525">
            <a:noFill/>
          </a:ln>
        </p:spPr>
        <p:txBody>
          <a:bodyPr wrap="square">
            <a:spAutoFit/>
          </a:bodyPr>
          <a:p>
            <a:r>
              <a:rPr lang="en-US" sz="2400" b="1">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3.4</a:t>
            </a:r>
            <a:r>
              <a:rPr lang="zh-CN" sz="2400" b="1">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、安全文化正面案例宣传</a:t>
            </a:r>
            <a:endParaRPr lang="zh-CN"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    </a:t>
            </a:r>
            <a:r>
              <a:rPr lang="zh-CN"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公司积极表扬和宣传安全文化正面案例，公司管理层在各种公开场合（如：生产早会、生产周会、总经理部月会等）就员工践行安全文化特征的事迹进行表扬和肯定，并在厂区内的大屏上循环播放，</a:t>
            </a:r>
            <a:r>
              <a:rPr lang="zh-CN"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sym typeface="+mn-ea"/>
              </a:rPr>
              <a:t>在公司主页</a:t>
            </a:r>
            <a:r>
              <a:rPr lang="zh-CN"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sym typeface="+mn-ea"/>
              </a:rPr>
              <a:t>展示。</a:t>
            </a:r>
            <a:r>
              <a:rPr lang="zh-CN"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通过正面案例的宣传强化共同认可的安全文化行为和态度。</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11225" y="3213100"/>
            <a:ext cx="9925050" cy="3533775"/>
          </a:xfrm>
          <a:prstGeom prst="rect">
            <a:avLst/>
          </a:prstGeom>
        </p:spPr>
      </p:pic>
      <p:sp>
        <p:nvSpPr>
          <p:cNvPr id="14" name="文本框 13"/>
          <p:cNvSpPr txBox="1"/>
          <p:nvPr/>
        </p:nvSpPr>
        <p:spPr>
          <a:xfrm>
            <a:off x="10920095" y="4076700"/>
            <a:ext cx="460375" cy="1938020"/>
          </a:xfrm>
          <a:prstGeom prst="rect">
            <a:avLst/>
          </a:prstGeom>
          <a:solidFill>
            <a:schemeClr val="accent2">
              <a:lumMod val="60000"/>
              <a:lumOff val="40000"/>
            </a:schemeClr>
          </a:solidFill>
          <a:ln w="9525">
            <a:noFill/>
          </a:ln>
        </p:spPr>
        <p:txBody>
          <a:bodyPr wrap="square">
            <a:spAutoFit/>
            <a:scene3d>
              <a:camera prst="orthographicFront"/>
              <a:lightRig rig="threePt" dir="t"/>
            </a:scene3d>
          </a:bodyPr>
          <a:p>
            <a:r>
              <a:rPr lang="zh-CN" altLang="en-US" sz="2400">
                <a:solidFill>
                  <a:srgbClr val="FF0000"/>
                </a:solidFill>
                <a:effectLst>
                  <a:outerShdw blurRad="38100" dist="19050" dir="2700000" algn="tl" rotWithShape="0">
                    <a:schemeClr val="dk1">
                      <a:alpha val="40000"/>
                    </a:schemeClr>
                  </a:outerShdw>
                </a:effectLst>
                <a:latin typeface="+mj-ea"/>
                <a:ea typeface="+mj-ea"/>
                <a:cs typeface="+mj-ea"/>
              </a:rPr>
              <a:t>榜样周周见</a:t>
            </a:r>
            <a:endParaRPr lang="zh-CN" altLang="en-US" sz="2400">
              <a:solidFill>
                <a:srgbClr val="FF0000"/>
              </a:solidFill>
              <a:effectLst>
                <a:outerShdw blurRad="38100" dist="19050" dir="2700000" algn="tl" rotWithShape="0">
                  <a:schemeClr val="dk1">
                    <a:alpha val="40000"/>
                  </a:schemeClr>
                </a:outerShdw>
              </a:effectLst>
              <a:latin typeface="+mj-ea"/>
              <a:ea typeface="+mj-ea"/>
              <a:cs typeface="+mj-ea"/>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407035" y="764223"/>
            <a:ext cx="5080000" cy="1938020"/>
          </a:xfrm>
          <a:prstGeom prst="rect">
            <a:avLst/>
          </a:prstGeom>
          <a:noFill/>
          <a:ln w="9525">
            <a:noFill/>
          </a:ln>
        </p:spPr>
        <p:txBody>
          <a:bodyPr>
            <a:spAutoFit/>
          </a:bodyPr>
          <a:p>
            <a:r>
              <a:rPr lang="en-US" sz="2400" b="1">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3.5</a:t>
            </a:r>
            <a:r>
              <a:rPr lang="zh-CN" altLang="en-US" sz="2400" b="1">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a:t>
            </a:r>
            <a:r>
              <a:rPr lang="zh-CN" sz="2400" b="1">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明确底线</a:t>
            </a:r>
            <a:endParaRPr sz="2400" b="1">
              <a:solidFill>
                <a:srgbClr val="2D3745"/>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公司对于造假</a:t>
            </a:r>
            <a:r>
              <a:rPr lang="en-US" altLang="zh-CN"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瞒报等严重危害安全文化的行为零容忍。为此建立了明确的制度和问责方法。发现一起，处理一起，通告一起</a:t>
            </a:r>
            <a:r>
              <a:rPr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a:t>
            </a:r>
            <a:endParaRPr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13"/>
          <p:cNvSpPr txBox="1"/>
          <p:nvPr/>
        </p:nvSpPr>
        <p:spPr>
          <a:xfrm>
            <a:off x="4583430" y="5661025"/>
            <a:ext cx="2359025" cy="398780"/>
          </a:xfrm>
          <a:prstGeom prst="rect">
            <a:avLst/>
          </a:prstGeom>
          <a:solidFill>
            <a:schemeClr val="tx1"/>
          </a:solidFill>
          <a:ln w="9525">
            <a:noFill/>
          </a:ln>
        </p:spPr>
        <p:txBody>
          <a:bodyPr wrap="square">
            <a:spAutoFit/>
            <a:scene3d>
              <a:camera prst="orthographicFront"/>
              <a:lightRig rig="threePt" dir="t"/>
            </a:scene3d>
          </a:bodyPr>
          <a:p>
            <a:r>
              <a:rPr lang="zh-CN" altLang="en-US" sz="2000">
                <a:solidFill>
                  <a:schemeClr val="bg1"/>
                </a:solidFill>
                <a:effectLst>
                  <a:outerShdw blurRad="38100" dist="19050" dir="2700000" algn="tl" rotWithShape="0">
                    <a:schemeClr val="dk1">
                      <a:alpha val="40000"/>
                    </a:schemeClr>
                  </a:outerShdw>
                </a:effectLst>
                <a:latin typeface="+mj-ea"/>
                <a:ea typeface="+mj-ea"/>
                <a:cs typeface="+mj-ea"/>
              </a:rPr>
              <a:t>守底线，</a:t>
            </a:r>
            <a:r>
              <a:rPr lang="zh-CN" altLang="en-US" sz="2000">
                <a:solidFill>
                  <a:schemeClr val="bg1"/>
                </a:solidFill>
                <a:effectLst>
                  <a:outerShdw blurRad="38100" dist="19050" dir="2700000" algn="tl" rotWithShape="0">
                    <a:schemeClr val="dk1">
                      <a:alpha val="40000"/>
                    </a:schemeClr>
                  </a:outerShdw>
                </a:effectLst>
                <a:latin typeface="+mj-ea"/>
                <a:ea typeface="+mj-ea"/>
                <a:cs typeface="+mj-ea"/>
              </a:rPr>
              <a:t>责无旁贷</a:t>
            </a:r>
            <a:endParaRPr lang="zh-CN" altLang="en-US" sz="2000">
              <a:solidFill>
                <a:schemeClr val="bg1"/>
              </a:solidFill>
              <a:effectLst>
                <a:outerShdw blurRad="38100" dist="19050" dir="2700000" algn="tl" rotWithShape="0">
                  <a:schemeClr val="dk1">
                    <a:alpha val="40000"/>
                  </a:schemeClr>
                </a:outerShdw>
              </a:effectLst>
              <a:latin typeface="+mj-ea"/>
              <a:ea typeface="+mj-ea"/>
              <a:cs typeface="+mj-ea"/>
            </a:endParaRPr>
          </a:p>
        </p:txBody>
      </p:sp>
      <p:pic>
        <p:nvPicPr>
          <p:cNvPr id="2" name="图片 1"/>
          <p:cNvPicPr>
            <a:picLocks noChangeAspect="1"/>
          </p:cNvPicPr>
          <p:nvPr/>
        </p:nvPicPr>
        <p:blipFill>
          <a:blip r:embed="rId1"/>
          <a:stretch>
            <a:fillRect/>
          </a:stretch>
        </p:blipFill>
        <p:spPr>
          <a:xfrm>
            <a:off x="5951855" y="980440"/>
            <a:ext cx="3620770" cy="4537710"/>
          </a:xfrm>
          <a:prstGeom prst="rect">
            <a:avLst/>
          </a:prstGeom>
          <a:effectLst>
            <a:outerShdw blurRad="50800" dist="38100" dir="2700000" algn="tl" rotWithShape="0">
              <a:prstClr val="black">
                <a:alpha val="40000"/>
              </a:prstClr>
            </a:outerShdw>
          </a:effectLst>
        </p:spPr>
      </p:pic>
      <p:pic>
        <p:nvPicPr>
          <p:cNvPr id="3" name="图片 2"/>
          <p:cNvPicPr>
            <a:picLocks noChangeAspect="1"/>
          </p:cNvPicPr>
          <p:nvPr/>
        </p:nvPicPr>
        <p:blipFill>
          <a:blip r:embed="rId2"/>
          <a:stretch>
            <a:fillRect/>
          </a:stretch>
        </p:blipFill>
        <p:spPr>
          <a:xfrm>
            <a:off x="912495" y="2996565"/>
            <a:ext cx="4697095" cy="2533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2817" name="文本框 3"/>
          <p:cNvSpPr txBox="1"/>
          <p:nvPr/>
        </p:nvSpPr>
        <p:spPr>
          <a:xfrm>
            <a:off x="263525" y="1484630"/>
            <a:ext cx="4443730" cy="460375"/>
          </a:xfrm>
          <a:prstGeom prst="rect">
            <a:avLst/>
          </a:prstGeom>
          <a:noFill/>
          <a:ln w="9525">
            <a:noFill/>
          </a:ln>
        </p:spPr>
        <p:txBody>
          <a:bodyPr wrap="square" anchor="t" anchorCtr="0">
            <a:spAutoFit/>
          </a:bodyPr>
          <a:p>
            <a:pPr algn="ctr" eaLnBrk="0" hangingPunct="0">
              <a:buClrTx/>
              <a:buFontTx/>
            </a:pPr>
            <a:r>
              <a:rPr lang="zh-CN" sz="2400" b="1">
                <a:solidFill>
                  <a:srgbClr val="2D3745"/>
                </a:solidFill>
                <a:latin typeface="微软雅黑" panose="020B0503020204020204" pitchFamily="34" charset="-122"/>
                <a:ea typeface="微软雅黑" panose="020B0503020204020204" pitchFamily="34" charset="-122"/>
                <a:cs typeface="微软雅黑" panose="020B0503020204020204" pitchFamily="34" charset="-122"/>
                <a:sym typeface="+mn-ea"/>
              </a:rPr>
              <a:t>建立安全文化动态指数</a:t>
            </a:r>
            <a:endParaRPr lang="zh-CN" altLang="en-US" sz="2400" b="1" dirty="0">
              <a:solidFill>
                <a:srgbClr val="292929"/>
              </a:solidFill>
              <a:latin typeface="黑体" panose="02010609060101010101" pitchFamily="2" charset="-122"/>
              <a:ea typeface="黑体" panose="02010609060101010101" pitchFamily="2" charset="-122"/>
            </a:endParaRPr>
          </a:p>
        </p:txBody>
      </p:sp>
      <p:sp>
        <p:nvSpPr>
          <p:cNvPr id="162818" name="矩形 1"/>
          <p:cNvSpPr/>
          <p:nvPr/>
        </p:nvSpPr>
        <p:spPr>
          <a:xfrm>
            <a:off x="191135" y="1844675"/>
            <a:ext cx="5614670" cy="1753235"/>
          </a:xfrm>
          <a:prstGeom prst="rect">
            <a:avLst/>
          </a:prstGeom>
          <a:noFill/>
          <a:ln w="9525">
            <a:noFill/>
          </a:ln>
        </p:spPr>
        <p:txBody>
          <a:bodyPr wrap="square" anchor="t" anchorCtr="0">
            <a:spAutoFit/>
          </a:bodyPr>
          <a:p>
            <a:pPr eaLnBrk="0" hangingPunct="0">
              <a:lnSpc>
                <a:spcPct val="150000"/>
              </a:lnSpc>
              <a:buClrTx/>
              <a:buFontTx/>
            </a:pPr>
            <a:r>
              <a:rPr lang="en-US" altLang="zh-CN" dirty="0">
                <a:solidFill>
                  <a:srgbClr val="292929"/>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dirty="0">
                <a:solidFill>
                  <a:srgbClr val="292929"/>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dirty="0">
                <a:solidFill>
                  <a:srgbClr val="292929"/>
                </a:solidFill>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pitchFamily="2" charset="-122"/>
              </a:rPr>
              <a:t>  </a:t>
            </a:r>
            <a:r>
              <a:rPr lang="zh-CN" altLang="zh-CN" dirty="0">
                <a:solidFill>
                  <a:srgbClr val="292929"/>
                </a:solidFill>
                <a:latin typeface="微软雅黑" panose="020B0503020204020204" pitchFamily="34" charset="-122"/>
                <a:ea typeface="微软雅黑" panose="020B0503020204020204" pitchFamily="34" charset="-122"/>
                <a:cs typeface="微软雅黑" panose="020B0503020204020204" pitchFamily="34" charset="-122"/>
              </a:rPr>
              <a:t>​为了维持较高安全文化水平，及时探测不良趋势，公司选取7个具有代表性的维度建立安全文化动态指数，每个维度细分为具体指标，共25个指标数据构成安全文化动态指数，逐月统计汇报，并采取</a:t>
            </a:r>
            <a:r>
              <a:rPr lang="zh-CN" altLang="zh-CN" dirty="0">
                <a:solidFill>
                  <a:srgbClr val="292929"/>
                </a:solidFill>
                <a:latin typeface="微软雅黑" panose="020B0503020204020204" pitchFamily="34" charset="-122"/>
                <a:ea typeface="微软雅黑" panose="020B0503020204020204" pitchFamily="34" charset="-122"/>
                <a:cs typeface="微软雅黑" panose="020B0503020204020204" pitchFamily="34" charset="-122"/>
              </a:rPr>
              <a:t>行动。</a:t>
            </a:r>
            <a:endParaRPr lang="zh-CN" altLang="zh-CN" dirty="0">
              <a:solidFill>
                <a:srgbClr val="292929"/>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5977255" y="1388110"/>
            <a:ext cx="5622290" cy="2666365"/>
          </a:xfrm>
          <a:prstGeom prst="rect">
            <a:avLst/>
          </a:prstGeom>
        </p:spPr>
      </p:pic>
      <p:pic>
        <p:nvPicPr>
          <p:cNvPr id="4" name="图片 3"/>
          <p:cNvPicPr>
            <a:picLocks noChangeAspect="1"/>
          </p:cNvPicPr>
          <p:nvPr/>
        </p:nvPicPr>
        <p:blipFill>
          <a:blip r:embed="rId2"/>
          <a:stretch>
            <a:fillRect/>
          </a:stretch>
        </p:blipFill>
        <p:spPr>
          <a:xfrm>
            <a:off x="105410" y="3789045"/>
            <a:ext cx="5858510" cy="1905000"/>
          </a:xfrm>
          <a:prstGeom prst="rect">
            <a:avLst/>
          </a:prstGeom>
        </p:spPr>
      </p:pic>
      <p:pic>
        <p:nvPicPr>
          <p:cNvPr id="5" name="图片 4"/>
          <p:cNvPicPr>
            <a:picLocks noChangeAspect="1"/>
          </p:cNvPicPr>
          <p:nvPr/>
        </p:nvPicPr>
        <p:blipFill>
          <a:blip r:embed="rId3"/>
          <a:stretch>
            <a:fillRect/>
          </a:stretch>
        </p:blipFill>
        <p:spPr>
          <a:xfrm>
            <a:off x="5963920" y="4076065"/>
            <a:ext cx="5635625" cy="2684780"/>
          </a:xfrm>
          <a:prstGeom prst="rect">
            <a:avLst/>
          </a:prstGeom>
        </p:spPr>
      </p:pic>
      <p:sp>
        <p:nvSpPr>
          <p:cNvPr id="2" name="文本框 1"/>
          <p:cNvSpPr txBox="1"/>
          <p:nvPr/>
        </p:nvSpPr>
        <p:spPr>
          <a:xfrm>
            <a:off x="839470" y="6165215"/>
            <a:ext cx="4725035" cy="368300"/>
          </a:xfrm>
          <a:prstGeom prst="rect">
            <a:avLst/>
          </a:prstGeom>
          <a:noFill/>
        </p:spPr>
        <p:txBody>
          <a:bodyPr wrap="square" rtlCol="0">
            <a:spAutoFit/>
          </a:bodyPr>
          <a:p>
            <a:r>
              <a:rPr lang="zh-CN" altLang="en-US" b="1"/>
              <a:t>事件可以不考核，但文化苗头不放过！</a:t>
            </a:r>
            <a:endParaRPr lang="zh-CN" altLang="en-US" b="1"/>
          </a:p>
        </p:txBody>
      </p:sp>
      <p:sp>
        <p:nvSpPr>
          <p:cNvPr id="6" name="文本框 5"/>
          <p:cNvSpPr txBox="1"/>
          <p:nvPr/>
        </p:nvSpPr>
        <p:spPr>
          <a:xfrm>
            <a:off x="479425" y="735965"/>
            <a:ext cx="11393170" cy="460375"/>
          </a:xfrm>
          <a:prstGeom prst="rect">
            <a:avLst/>
          </a:prstGeom>
          <a:solidFill>
            <a:schemeClr val="tx1"/>
          </a:solidFill>
        </p:spPr>
        <p:txBody>
          <a:bodyPr wrap="square" rtlCol="0">
            <a:spAutoFit/>
          </a:bodyPr>
          <a:p>
            <a:pPr algn="l">
              <a:buClrTx/>
              <a:buSzTx/>
              <a:buFontTx/>
            </a:pPr>
            <a:r>
              <a:rPr lang="zh-CN" altLang="en-US" sz="2400" b="1" dirty="0">
                <a:solidFill>
                  <a:schemeClr val="bg1"/>
                </a:solidFill>
                <a:effectLst/>
                <a:latin typeface="微软雅黑" panose="020B0503020204020204" pitchFamily="34" charset="-122"/>
                <a:ea typeface="微软雅黑" panose="020B0503020204020204" pitchFamily="34" charset="-122"/>
                <a:cs typeface="+mj-cs"/>
                <a:sym typeface="+mn-ea"/>
              </a:rPr>
              <a:t>4、指标探测</a:t>
            </a:r>
            <a:endParaRPr lang="zh-CN" altLang="en-US" sz="2400" b="1" dirty="0">
              <a:solidFill>
                <a:schemeClr val="bg1"/>
              </a:solidFill>
              <a:effectLst/>
              <a:latin typeface="微软雅黑" panose="020B0503020204020204" pitchFamily="34" charset="-122"/>
              <a:ea typeface="微软雅黑" panose="020B0503020204020204" pitchFamily="34" charset="-122"/>
              <a:cs typeface="+mj-cs"/>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79425" y="735965"/>
            <a:ext cx="10889615" cy="460375"/>
          </a:xfrm>
          <a:prstGeom prst="rect">
            <a:avLst/>
          </a:prstGeom>
          <a:solidFill>
            <a:schemeClr val="tx1"/>
          </a:solidFill>
        </p:spPr>
        <p:txBody>
          <a:bodyPr wrap="square" rtlCol="0">
            <a:spAutoFit/>
          </a:bodyPr>
          <a:p>
            <a:pPr>
              <a:buClrTx/>
              <a:buSzTx/>
              <a:buFontTx/>
            </a:pPr>
            <a:r>
              <a:rPr lang="en-US" altLang="zh-CN" sz="2400" b="1" dirty="0">
                <a:solidFill>
                  <a:schemeClr val="bg1"/>
                </a:solidFill>
                <a:latin typeface="微软雅黑" panose="020B0503020204020204" pitchFamily="34" charset="-122"/>
                <a:ea typeface="微软雅黑" panose="020B0503020204020204" pitchFamily="34" charset="-122"/>
                <a:cs typeface="+mj-cs"/>
                <a:sym typeface="+mn-ea"/>
              </a:rPr>
              <a:t>5</a:t>
            </a:r>
            <a:r>
              <a:rPr lang="zh-CN" altLang="en-US" sz="2400" b="1" dirty="0">
                <a:solidFill>
                  <a:schemeClr val="bg1"/>
                </a:solidFill>
                <a:latin typeface="微软雅黑" panose="020B0503020204020204" pitchFamily="34" charset="-122"/>
                <a:ea typeface="微软雅黑" panose="020B0503020204020204" pitchFamily="34" charset="-122"/>
                <a:cs typeface="+mj-cs"/>
                <a:sym typeface="+mn-ea"/>
              </a:rPr>
              <a:t>、独立评估</a:t>
            </a:r>
            <a:endParaRPr lang="zh-CN" altLang="en-US" sz="24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101" name="文本框 100"/>
          <p:cNvSpPr txBox="1"/>
          <p:nvPr/>
        </p:nvSpPr>
        <p:spPr>
          <a:xfrm>
            <a:off x="695960" y="1701165"/>
            <a:ext cx="3709670" cy="4154170"/>
          </a:xfrm>
          <a:prstGeom prst="rect">
            <a:avLst/>
          </a:prstGeom>
          <a:noFill/>
          <a:ln w="9525">
            <a:noFill/>
          </a:ln>
        </p:spPr>
        <p:txBody>
          <a:bodyPr wrap="square">
            <a:spAutoFit/>
          </a:bodyPr>
          <a:p>
            <a:r>
              <a:rPr lang="zh-CN" sz="2400" b="1">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安全文化独立评估机制</a:t>
            </a:r>
            <a:r>
              <a:rPr lang="en-US" sz="2400" b="1">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buFont typeface="Wingdings" panose="05000000000000000000" charset="0"/>
              <a:buChar char="p"/>
            </a:pPr>
            <a:r>
              <a:rPr lang="zh-CN"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集团安全监督中心的独立安全文化评估；</a:t>
            </a:r>
            <a:endParaRPr lang="zh-CN"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buFont typeface="Wingdings" panose="05000000000000000000" charset="0"/>
              <a:buChar char="p"/>
            </a:pPr>
            <a:r>
              <a:rPr lang="zh-CN"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集团核能管理部的独立安全文化问卷调查；</a:t>
            </a:r>
            <a:endParaRPr lang="zh-CN"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buFont typeface="Wingdings" panose="05000000000000000000" charset="0"/>
              <a:buChar char="p"/>
            </a:pPr>
            <a:r>
              <a:rPr lang="zh-CN"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邀请同行开展第三方独立评估</a:t>
            </a:r>
            <a:endParaRPr lang="zh-CN"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endParaRPr>
          </a:p>
          <a:p>
            <a:pPr>
              <a:buFont typeface="Wingdings" panose="05000000000000000000" charset="0"/>
            </a:pPr>
            <a:r>
              <a:rPr lang="zh-CN"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从不同角度评价和跟踪安全文化状态，及时探测弱项并改进提升。</a:t>
            </a:r>
            <a:endParaRPr lang="zh-CN"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4799965" y="1353820"/>
            <a:ext cx="6994525" cy="4479290"/>
          </a:xfrm>
          <a:prstGeom prst="rect">
            <a:avLst/>
          </a:prstGeom>
        </p:spPr>
      </p:pic>
      <p:sp>
        <p:nvSpPr>
          <p:cNvPr id="15" name="文本框 14"/>
          <p:cNvSpPr txBox="1"/>
          <p:nvPr/>
        </p:nvSpPr>
        <p:spPr>
          <a:xfrm>
            <a:off x="5653405" y="5805170"/>
            <a:ext cx="5311775" cy="398780"/>
          </a:xfrm>
          <a:prstGeom prst="rect">
            <a:avLst/>
          </a:prstGeom>
          <a:solidFill>
            <a:schemeClr val="tx1"/>
          </a:solidFill>
          <a:ln w="9525">
            <a:noFill/>
          </a:ln>
        </p:spPr>
        <p:txBody>
          <a:bodyPr wrap="square">
            <a:spAutoFit/>
            <a:scene3d>
              <a:camera prst="orthographicFront"/>
              <a:lightRig rig="threePt" dir="t"/>
            </a:scene3d>
          </a:bodyPr>
          <a:p>
            <a:r>
              <a:rPr lang="en-US" sz="2000">
                <a:solidFill>
                  <a:schemeClr val="bg1"/>
                </a:solidFill>
                <a:effectLst>
                  <a:outerShdw blurRad="38100" dist="19050" dir="2700000" algn="tl" rotWithShape="0">
                    <a:schemeClr val="dk1">
                      <a:alpha val="40000"/>
                    </a:schemeClr>
                  </a:outerShdw>
                </a:effectLst>
                <a:latin typeface="+mj-ea"/>
                <a:ea typeface="+mj-ea"/>
                <a:cs typeface="+mj-ea"/>
              </a:rPr>
              <a:t>2022</a:t>
            </a:r>
            <a:r>
              <a:rPr lang="zh-CN" sz="2000">
                <a:solidFill>
                  <a:schemeClr val="bg1"/>
                </a:solidFill>
                <a:effectLst>
                  <a:outerShdw blurRad="38100" dist="19050" dir="2700000" algn="tl" rotWithShape="0">
                    <a:schemeClr val="dk1">
                      <a:alpha val="40000"/>
                    </a:schemeClr>
                  </a:outerShdw>
                </a:effectLst>
                <a:latin typeface="+mj-ea"/>
                <a:ea typeface="+mj-ea"/>
                <a:cs typeface="+mj-ea"/>
              </a:rPr>
              <a:t>年</a:t>
            </a:r>
            <a:r>
              <a:rPr lang="en-US" altLang="zh-CN" sz="2000">
                <a:solidFill>
                  <a:schemeClr val="bg1"/>
                </a:solidFill>
                <a:effectLst>
                  <a:outerShdw blurRad="38100" dist="19050" dir="2700000" algn="tl" rotWithShape="0">
                    <a:schemeClr val="dk1">
                      <a:alpha val="40000"/>
                    </a:schemeClr>
                  </a:outerShdw>
                </a:effectLst>
                <a:latin typeface="+mj-ea"/>
                <a:ea typeface="+mj-ea"/>
                <a:cs typeface="+mj-ea"/>
              </a:rPr>
              <a:t>CENA</a:t>
            </a:r>
            <a:r>
              <a:rPr lang="zh-CN" altLang="en-US" sz="2000">
                <a:solidFill>
                  <a:schemeClr val="bg1"/>
                </a:solidFill>
                <a:effectLst>
                  <a:outerShdw blurRad="38100" dist="19050" dir="2700000" algn="tl" rotWithShape="0">
                    <a:schemeClr val="dk1">
                      <a:alpha val="40000"/>
                    </a:schemeClr>
                  </a:outerShdw>
                </a:effectLst>
                <a:latin typeface="+mj-ea"/>
                <a:ea typeface="+mj-ea"/>
                <a:cs typeface="+mj-ea"/>
              </a:rPr>
              <a:t>对</a:t>
            </a:r>
            <a:r>
              <a:rPr lang="zh-CN" sz="2000">
                <a:solidFill>
                  <a:schemeClr val="bg1"/>
                </a:solidFill>
                <a:effectLst>
                  <a:outerShdw blurRad="38100" dist="19050" dir="2700000" algn="tl" rotWithShape="0">
                    <a:schemeClr val="dk1">
                      <a:alpha val="40000"/>
                    </a:schemeClr>
                  </a:outerShdw>
                </a:effectLst>
                <a:latin typeface="+mj-ea"/>
                <a:ea typeface="+mj-ea"/>
                <a:cs typeface="+mj-ea"/>
              </a:rPr>
              <a:t>公司进行独立核安全文化</a:t>
            </a:r>
            <a:r>
              <a:rPr lang="zh-CN" sz="2000">
                <a:solidFill>
                  <a:schemeClr val="bg1"/>
                </a:solidFill>
                <a:effectLst>
                  <a:outerShdw blurRad="38100" dist="19050" dir="2700000" algn="tl" rotWithShape="0">
                    <a:schemeClr val="dk1">
                      <a:alpha val="40000"/>
                    </a:schemeClr>
                  </a:outerShdw>
                </a:effectLst>
                <a:latin typeface="+mj-ea"/>
                <a:ea typeface="+mj-ea"/>
                <a:cs typeface="+mj-ea"/>
              </a:rPr>
              <a:t>评估</a:t>
            </a:r>
            <a:endParaRPr lang="zh-CN" sz="2000">
              <a:solidFill>
                <a:schemeClr val="bg1"/>
              </a:solidFill>
              <a:effectLst>
                <a:outerShdw blurRad="38100" dist="19050" dir="2700000" algn="tl" rotWithShape="0">
                  <a:schemeClr val="dk1">
                    <a:alpha val="40000"/>
                  </a:schemeClr>
                </a:outerShdw>
              </a:effectLst>
              <a:latin typeface="+mj-ea"/>
              <a:ea typeface="+mj-ea"/>
              <a:cs typeface="+mj-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206815" y="2639843"/>
            <a:ext cx="1755147" cy="1475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200" dirty="0" smtClean="0">
                <a:solidFill>
                  <a:schemeClr val="accent6"/>
                </a:solidFill>
                <a:latin typeface="Broadway" panose="04040905080B02020502" pitchFamily="82" charset="0"/>
                <a:ea typeface="微软雅黑" panose="020B0503020204020204" pitchFamily="34" charset="-122"/>
              </a:rPr>
              <a:t>02</a:t>
            </a:r>
            <a:endParaRPr lang="en-US" altLang="zh-CN" sz="7200" dirty="0">
              <a:solidFill>
                <a:schemeClr val="accent6"/>
              </a:solidFill>
              <a:latin typeface="Broadway" panose="04040905080B02020502" pitchFamily="82" charset="0"/>
              <a:ea typeface="微软雅黑" panose="020B0503020204020204" pitchFamily="34" charset="-122"/>
            </a:endParaRPr>
          </a:p>
          <a:p>
            <a:pPr algn="ctr"/>
            <a:r>
              <a:rPr lang="en-US" altLang="zh-CN" dirty="0">
                <a:solidFill>
                  <a:schemeClr val="accent6"/>
                </a:solidFill>
                <a:latin typeface="Broadway" panose="04040905080B02020502" pitchFamily="82" charset="0"/>
                <a:ea typeface="微软雅黑" panose="020B0503020204020204" pitchFamily="34" charset="-122"/>
              </a:rPr>
              <a:t>PART </a:t>
            </a:r>
            <a:r>
              <a:rPr lang="en-US" altLang="zh-CN" dirty="0" smtClean="0">
                <a:solidFill>
                  <a:schemeClr val="accent6"/>
                </a:solidFill>
                <a:latin typeface="Broadway" panose="04040905080B02020502" pitchFamily="82" charset="0"/>
                <a:ea typeface="微软雅黑" panose="020B0503020204020204" pitchFamily="34" charset="-122"/>
              </a:rPr>
              <a:t>TWO</a:t>
            </a:r>
            <a:endParaRPr lang="en-US" altLang="zh-CN" dirty="0">
              <a:solidFill>
                <a:schemeClr val="accent6"/>
              </a:solidFill>
              <a:latin typeface="Broadway" panose="04040905080B02020502" pitchFamily="82" charset="0"/>
              <a:ea typeface="微软雅黑" panose="020B0503020204020204" pitchFamily="34" charset="-122"/>
            </a:endParaRPr>
          </a:p>
        </p:txBody>
      </p:sp>
      <p:sp>
        <p:nvSpPr>
          <p:cNvPr id="6" name="文本占位符 12"/>
          <p:cNvSpPr txBox="1"/>
          <p:nvPr/>
        </p:nvSpPr>
        <p:spPr>
          <a:xfrm>
            <a:off x="4571999" y="2587005"/>
            <a:ext cx="6924675" cy="1581150"/>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179705" indent="-179705" algn="l" rtl="0" eaLnBrk="0" fontAlgn="base" hangingPunct="0">
              <a:lnSpc>
                <a:spcPct val="110000"/>
              </a:lnSpc>
              <a:spcBef>
                <a:spcPts val="500"/>
              </a:spcBef>
              <a:spcAft>
                <a:spcPct val="0"/>
              </a:spcAft>
              <a:buFont typeface="Arial" panose="020B0604020202020204" pitchFamily="34" charset="0"/>
              <a:buChar char="•"/>
              <a:defRPr sz="3200" kern="1200">
                <a:solidFill>
                  <a:schemeClr val="lt1"/>
                </a:solidFill>
                <a:latin typeface="+mn-lt"/>
                <a:ea typeface="+mn-ea"/>
                <a:cs typeface="+mn-cs"/>
              </a:defRPr>
            </a:lvl1pPr>
            <a:lvl2pPr marL="431800" indent="-215900" algn="l" rtl="0" eaLnBrk="0" fontAlgn="base" hangingPunct="0">
              <a:lnSpc>
                <a:spcPct val="110000"/>
              </a:lnSpc>
              <a:spcBef>
                <a:spcPts val="400"/>
              </a:spcBef>
              <a:spcAft>
                <a:spcPct val="0"/>
              </a:spcAft>
              <a:buFont typeface="Arial" panose="020B0604020202020204" pitchFamily="34" charset="0"/>
              <a:buChar char="–"/>
              <a:defRPr sz="1600" kern="1200">
                <a:solidFill>
                  <a:schemeClr val="lt1"/>
                </a:solidFill>
                <a:latin typeface="+mn-lt"/>
                <a:ea typeface="+mn-ea"/>
                <a:cs typeface="+mn-cs"/>
              </a:defRPr>
            </a:lvl2pPr>
            <a:lvl3pPr marL="647700" indent="-179705" algn="l" rtl="0" eaLnBrk="0" fontAlgn="base" hangingPunct="0">
              <a:lnSpc>
                <a:spcPct val="110000"/>
              </a:lnSpc>
              <a:spcBef>
                <a:spcPts val="400"/>
              </a:spcBef>
              <a:spcAft>
                <a:spcPct val="0"/>
              </a:spcAft>
              <a:buFont typeface="Arial" panose="020B0604020202020204" pitchFamily="34" charset="0"/>
              <a:buChar char="•"/>
              <a:defRPr sz="1600" kern="1200">
                <a:solidFill>
                  <a:schemeClr val="lt1"/>
                </a:solidFill>
                <a:latin typeface="+mn-lt"/>
                <a:ea typeface="+mn-ea"/>
                <a:cs typeface="+mn-cs"/>
              </a:defRPr>
            </a:lvl3pPr>
            <a:lvl4pPr marL="863600" indent="-215900" algn="l" rtl="0" eaLnBrk="0" fontAlgn="base" hangingPunct="0">
              <a:lnSpc>
                <a:spcPct val="110000"/>
              </a:lnSpc>
              <a:spcBef>
                <a:spcPts val="400"/>
              </a:spcBef>
              <a:spcAft>
                <a:spcPct val="0"/>
              </a:spcAft>
              <a:buFont typeface="Arial" panose="020B0604020202020204" pitchFamily="34" charset="0"/>
              <a:buChar char="–"/>
              <a:defRPr sz="1600" kern="1200">
                <a:solidFill>
                  <a:schemeClr val="lt1"/>
                </a:solidFill>
                <a:latin typeface="+mn-lt"/>
                <a:ea typeface="+mn-ea"/>
                <a:cs typeface="+mn-cs"/>
              </a:defRPr>
            </a:lvl4pPr>
            <a:lvl5pPr marL="2057400" indent="-228600" algn="l" rtl="0" eaLnBrk="0" fontAlgn="base" hangingPunct="0">
              <a:lnSpc>
                <a:spcPct val="110000"/>
              </a:lnSpc>
              <a:spcBef>
                <a:spcPct val="20000"/>
              </a:spcBef>
              <a:spcAft>
                <a:spcPct val="0"/>
              </a:spcAft>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eaLnBrk="1" hangingPunct="1">
              <a:lnSpc>
                <a:spcPct val="100000"/>
              </a:lnSpc>
              <a:spcBef>
                <a:spcPct val="0"/>
              </a:spcBef>
              <a:buNone/>
            </a:pPr>
            <a:r>
              <a:rPr lang="zh-CN" altLang="en-US" sz="4400" b="1" dirty="0">
                <a:solidFill>
                  <a:schemeClr val="tx2"/>
                </a:solidFill>
                <a:latin typeface="微软雅黑" panose="020B0503020204020204" pitchFamily="34" charset="-122"/>
                <a:ea typeface="微软雅黑" panose="020B0503020204020204" pitchFamily="34" charset="-122"/>
              </a:rPr>
              <a:t>文化提升</a:t>
            </a:r>
            <a:endParaRPr lang="zh-CN" altLang="en-US" sz="4400" b="1"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77695" y="1701165"/>
            <a:ext cx="8486140" cy="3417570"/>
            <a:chOff x="407368" y="1078519"/>
            <a:chExt cx="11233248" cy="5158793"/>
          </a:xfrm>
        </p:grpSpPr>
        <p:sp>
          <p:nvSpPr>
            <p:cNvPr id="3" name="圆角矩形 2"/>
            <p:cNvSpPr/>
            <p:nvPr/>
          </p:nvSpPr>
          <p:spPr>
            <a:xfrm>
              <a:off x="407368" y="1078519"/>
              <a:ext cx="11233248" cy="5158793"/>
            </a:xfrm>
            <a:prstGeom prst="roundRect">
              <a:avLst>
                <a:gd name="adj" fmla="val 7558"/>
              </a:avLst>
            </a:prstGeom>
            <a:solidFill>
              <a:schemeClr val="bg1"/>
            </a:solidFill>
            <a:ln w="9525">
              <a:solidFill>
                <a:schemeClr val="bg1">
                  <a:lumMod val="5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4378942" y="5625953"/>
              <a:ext cx="7129993" cy="462969"/>
            </a:xfrm>
            <a:prstGeom prst="rect">
              <a:avLst/>
            </a:prstGeom>
            <a:noFill/>
          </p:spPr>
          <p:txBody>
            <a:bodyPr wrap="square" rtlCol="0">
              <a:spAutoFit/>
            </a:bodyPr>
            <a:lstStyle/>
            <a:p>
              <a:pPr algn="ctr"/>
              <a:r>
                <a:rPr lang="en-US" altLang="zh-CN" sz="1400" b="0" dirty="0">
                  <a:solidFill>
                    <a:schemeClr val="tx2"/>
                  </a:solidFill>
                  <a:latin typeface="微软雅黑" panose="020B0503020204020204" pitchFamily="34" charset="-122"/>
                  <a:ea typeface="微软雅黑" panose="020B0503020204020204" pitchFamily="34" charset="-122"/>
                  <a:cs typeface="黑体" panose="02010609060101010101" pitchFamily="2" charset="-122"/>
                </a:rPr>
                <a:t>——</a:t>
              </a:r>
              <a:r>
                <a:rPr lang="zh-CN" altLang="en-US" sz="1400" b="0" dirty="0">
                  <a:solidFill>
                    <a:schemeClr val="tx2"/>
                  </a:solidFill>
                  <a:latin typeface="微软雅黑" panose="020B0503020204020204" pitchFamily="34" charset="-122"/>
                  <a:ea typeface="微软雅黑" panose="020B0503020204020204" pitchFamily="34" charset="-122"/>
                  <a:cs typeface="黑体" panose="02010609060101010101" pitchFamily="2" charset="-122"/>
                </a:rPr>
                <a:t>摘自</a:t>
              </a:r>
              <a:r>
                <a:rPr lang="en-US" altLang="zh-CN" sz="1400" b="0" dirty="0">
                  <a:solidFill>
                    <a:schemeClr val="tx2"/>
                  </a:solidFill>
                  <a:latin typeface="微软雅黑" panose="020B0503020204020204" pitchFamily="34" charset="-122"/>
                  <a:ea typeface="微软雅黑" panose="020B0503020204020204" pitchFamily="34" charset="-122"/>
                  <a:cs typeface="黑体" panose="02010609060101010101" pitchFamily="2" charset="-122"/>
                </a:rPr>
                <a:t>WANO “</a:t>
              </a:r>
              <a:r>
                <a:rPr lang="zh-CN" altLang="en-US" sz="1400" b="0" dirty="0">
                  <a:solidFill>
                    <a:schemeClr val="tx2"/>
                  </a:solidFill>
                  <a:latin typeface="微软雅黑" panose="020B0503020204020204" pitchFamily="34" charset="-122"/>
                  <a:ea typeface="微软雅黑" panose="020B0503020204020204" pitchFamily="34" charset="-122"/>
                  <a:cs typeface="黑体" panose="02010609060101010101" pitchFamily="2" charset="-122"/>
                </a:rPr>
                <a:t>核电领导力的特征（</a:t>
              </a:r>
              <a:r>
                <a:rPr lang="en-US" altLang="zh-CN" sz="1400" b="0" dirty="0">
                  <a:solidFill>
                    <a:schemeClr val="tx2"/>
                  </a:solidFill>
                  <a:latin typeface="微软雅黑" panose="020B0503020204020204" pitchFamily="34" charset="-122"/>
                  <a:ea typeface="微软雅黑" panose="020B0503020204020204" pitchFamily="34" charset="-122"/>
                  <a:cs typeface="黑体" panose="02010609060101010101" pitchFamily="2" charset="-122"/>
                </a:rPr>
                <a:t>PL 2019-01</a:t>
              </a:r>
              <a:r>
                <a:rPr lang="zh-CN" altLang="en-US" sz="1400" b="0" dirty="0">
                  <a:solidFill>
                    <a:schemeClr val="tx2"/>
                  </a:solidFill>
                  <a:latin typeface="微软雅黑" panose="020B0503020204020204" pitchFamily="34" charset="-122"/>
                  <a:ea typeface="微软雅黑" panose="020B0503020204020204" pitchFamily="34" charset="-122"/>
                  <a:cs typeface="黑体" panose="02010609060101010101" pitchFamily="2" charset="-122"/>
                </a:rPr>
                <a:t>）</a:t>
              </a:r>
              <a:r>
                <a:rPr lang="en-US" altLang="zh-CN" sz="1400" b="0" dirty="0">
                  <a:solidFill>
                    <a:schemeClr val="tx2"/>
                  </a:solidFill>
                  <a:latin typeface="微软雅黑" panose="020B0503020204020204" pitchFamily="34" charset="-122"/>
                  <a:ea typeface="微软雅黑" panose="020B0503020204020204" pitchFamily="34" charset="-122"/>
                  <a:cs typeface="黑体" panose="02010609060101010101" pitchFamily="2" charset="-122"/>
                </a:rPr>
                <a:t>” </a:t>
              </a:r>
              <a:endParaRPr lang="en-US" altLang="zh-CN" sz="1400" b="0" dirty="0">
                <a:solidFill>
                  <a:schemeClr val="tx2"/>
                </a:solidFill>
                <a:latin typeface="微软雅黑" panose="020B0503020204020204" pitchFamily="34" charset="-122"/>
                <a:ea typeface="微软雅黑" panose="020B0503020204020204" pitchFamily="34" charset="-122"/>
                <a:cs typeface="黑体" panose="02010609060101010101" pitchFamily="2" charset="-122"/>
              </a:endParaRPr>
            </a:p>
          </p:txBody>
        </p:sp>
        <p:pic>
          <p:nvPicPr>
            <p:cNvPr id="20" name="图片 19"/>
            <p:cNvPicPr>
              <a:picLocks noChangeAspect="1"/>
            </p:cNvPicPr>
            <p:nvPr/>
          </p:nvPicPr>
          <p:blipFill>
            <a:blip r:embed="rId1"/>
            <a:stretch>
              <a:fillRect/>
            </a:stretch>
          </p:blipFill>
          <p:spPr>
            <a:xfrm>
              <a:off x="1326726" y="2132856"/>
              <a:ext cx="9483513" cy="2516293"/>
            </a:xfrm>
            <a:prstGeom prst="rect">
              <a:avLst/>
            </a:prstGeom>
          </p:spPr>
        </p:pic>
        <p:sp>
          <p:nvSpPr>
            <p:cNvPr id="21" name="文本框 20"/>
            <p:cNvSpPr txBox="1"/>
            <p:nvPr/>
          </p:nvSpPr>
          <p:spPr>
            <a:xfrm>
              <a:off x="1557442" y="4877486"/>
              <a:ext cx="9022080" cy="462969"/>
            </a:xfrm>
            <a:prstGeom prst="rect">
              <a:avLst/>
            </a:prstGeom>
            <a:noFill/>
          </p:spPr>
          <p:txBody>
            <a:bodyPr wrap="square" rtlCol="0">
              <a:spAutoFit/>
            </a:bodyPr>
            <a:lstStyle/>
            <a:p>
              <a:pPr algn="ctr"/>
              <a:r>
                <a:rPr lang="zh-CN" altLang="en-US" sz="1400" b="1" dirty="0">
                  <a:latin typeface="微软雅黑" panose="020B0503020204020204" pitchFamily="34" charset="-122"/>
                  <a:ea typeface="微软雅黑" panose="020B0503020204020204" pitchFamily="34" charset="-122"/>
                  <a:cs typeface="黑体" panose="02010609060101010101" pitchFamily="2" charset="-122"/>
                </a:rPr>
                <a:t>有效领导力</a:t>
              </a:r>
              <a:r>
                <a:rPr lang="en-US" altLang="zh-CN" sz="1400" b="1" dirty="0">
                  <a:latin typeface="微软雅黑" panose="020B0503020204020204" pitchFamily="34" charset="-122"/>
                  <a:ea typeface="微软雅黑" panose="020B0503020204020204" pitchFamily="34" charset="-122"/>
                  <a:cs typeface="黑体" panose="02010609060101010101" pitchFamily="2" charset="-122"/>
                </a:rPr>
                <a:t> </a:t>
              </a:r>
              <a:r>
                <a:rPr lang="zh-CN" altLang="en-US" sz="1400" b="1" dirty="0">
                  <a:latin typeface="微软雅黑" panose="020B0503020204020204" pitchFamily="34" charset="-122"/>
                  <a:ea typeface="微软雅黑" panose="020B0503020204020204" pitchFamily="34" charset="-122"/>
                  <a:cs typeface="黑体" panose="02010609060101010101" pitchFamily="2" charset="-122"/>
                  <a:sym typeface="+mn-ea"/>
                </a:rPr>
                <a:t>×（管理模式（体系）</a:t>
              </a:r>
              <a:r>
                <a:rPr lang="en-US" altLang="zh-CN" sz="1400" b="1" dirty="0">
                  <a:latin typeface="微软雅黑" panose="020B0503020204020204" pitchFamily="34" charset="-122"/>
                  <a:ea typeface="微软雅黑" panose="020B0503020204020204" pitchFamily="34" charset="-122"/>
                  <a:cs typeface="黑体" panose="02010609060101010101" pitchFamily="2" charset="-122"/>
                  <a:sym typeface="+mn-ea"/>
                </a:rPr>
                <a:t>+ </a:t>
              </a:r>
              <a:r>
                <a:rPr lang="zh-CN" altLang="en-US" sz="1400" b="1" dirty="0">
                  <a:latin typeface="微软雅黑" panose="020B0503020204020204" pitchFamily="34" charset="-122"/>
                  <a:ea typeface="微软雅黑" panose="020B0503020204020204" pitchFamily="34" charset="-122"/>
                  <a:cs typeface="黑体" panose="02010609060101010101" pitchFamily="2" charset="-122"/>
                  <a:sym typeface="+mn-ea"/>
                </a:rPr>
                <a:t>核专业人员）</a:t>
              </a:r>
              <a:r>
                <a:rPr lang="en-US" altLang="zh-CN" sz="1400" b="1" dirty="0">
                  <a:latin typeface="微软雅黑" panose="020B0503020204020204" pitchFamily="34" charset="-122"/>
                  <a:ea typeface="微软雅黑" panose="020B0503020204020204" pitchFamily="34" charset="-122"/>
                  <a:cs typeface="黑体" panose="02010609060101010101" pitchFamily="2" charset="-122"/>
                  <a:sym typeface="+mn-ea"/>
                </a:rPr>
                <a:t> = </a:t>
              </a:r>
              <a:r>
                <a:rPr lang="zh-CN" altLang="en-US" sz="1400" b="1" dirty="0">
                  <a:latin typeface="微软雅黑" panose="020B0503020204020204" pitchFamily="34" charset="-122"/>
                  <a:ea typeface="微软雅黑" panose="020B0503020204020204" pitchFamily="34" charset="-122"/>
                  <a:cs typeface="黑体" panose="02010609060101010101" pitchFamily="2" charset="-122"/>
                  <a:sym typeface="+mn-ea"/>
                </a:rPr>
                <a:t>组织有效性</a:t>
              </a:r>
              <a:endParaRPr lang="zh-CN" altLang="en-US" sz="1400" b="1" dirty="0">
                <a:latin typeface="微软雅黑" panose="020B0503020204020204" pitchFamily="34" charset="-122"/>
                <a:ea typeface="微软雅黑" panose="020B0503020204020204" pitchFamily="34" charset="-122"/>
                <a:cs typeface="黑体" panose="02010609060101010101" pitchFamily="2" charset="-122"/>
                <a:sym typeface="+mn-ea"/>
              </a:endParaRPr>
            </a:p>
          </p:txBody>
        </p:sp>
        <p:sp>
          <p:nvSpPr>
            <p:cNvPr id="12" name="文本框 11"/>
            <p:cNvSpPr txBox="1"/>
            <p:nvPr/>
          </p:nvSpPr>
          <p:spPr>
            <a:xfrm>
              <a:off x="3844419" y="1341155"/>
              <a:ext cx="5483815" cy="601955"/>
            </a:xfrm>
            <a:prstGeom prst="rect">
              <a:avLst/>
            </a:prstGeom>
            <a:noFill/>
          </p:spPr>
          <p:txBody>
            <a:bodyPr wrap="square" rtlCol="0" anchor="t">
              <a:spAutoFit/>
            </a:bodyPr>
            <a:lstStyle/>
            <a:p>
              <a:r>
                <a:rPr lang="zh-CN" altLang="en-US" sz="2000" b="1" spc="600" dirty="0">
                  <a:solidFill>
                    <a:srgbClr val="FF0000"/>
                  </a:solidFill>
                  <a:latin typeface="微软雅黑" panose="020B0503020204020204" pitchFamily="34" charset="-122"/>
                  <a:ea typeface="微软雅黑" panose="020B0503020204020204" pitchFamily="34" charset="-122"/>
                  <a:sym typeface="+mn-ea"/>
                </a:rPr>
                <a:t>有效领导力</a:t>
              </a:r>
              <a:r>
                <a:rPr lang="zh-CN" altLang="en-US" sz="2000" b="1" spc="600" dirty="0">
                  <a:solidFill>
                    <a:schemeClr val="tx1"/>
                  </a:solidFill>
                  <a:latin typeface="微软雅黑" panose="020B0503020204020204" pitchFamily="34" charset="-122"/>
                  <a:ea typeface="微软雅黑" panose="020B0503020204020204" pitchFamily="34" charset="-122"/>
                  <a:sym typeface="+mn-ea"/>
                </a:rPr>
                <a:t>是</a:t>
              </a:r>
              <a:r>
                <a:rPr lang="zh-CN" altLang="en-US" sz="2000" b="1" spc="600" dirty="0">
                  <a:solidFill>
                    <a:srgbClr val="FF0000"/>
                  </a:solidFill>
                  <a:latin typeface="微软雅黑" panose="020B0503020204020204" pitchFamily="34" charset="-122"/>
                  <a:ea typeface="微软雅黑" panose="020B0503020204020204" pitchFamily="34" charset="-122"/>
                  <a:sym typeface="+mn-ea"/>
                </a:rPr>
                <a:t>乘数</a:t>
              </a:r>
              <a:r>
                <a:rPr lang="zh-CN" altLang="en-US" sz="2000" b="1" spc="600" dirty="0">
                  <a:latin typeface="微软雅黑" panose="020B0503020204020204" pitchFamily="34" charset="-122"/>
                  <a:ea typeface="微软雅黑" panose="020B0503020204020204" pitchFamily="34" charset="-122"/>
                  <a:sym typeface="+mn-ea"/>
                </a:rPr>
                <a:t>效应</a:t>
              </a:r>
              <a:endParaRPr lang="zh-CN" altLang="en-US" sz="2000" b="1" spc="600" dirty="0">
                <a:solidFill>
                  <a:srgbClr val="FF0000"/>
                </a:solidFill>
                <a:latin typeface="微软雅黑" panose="020B0503020204020204" pitchFamily="34" charset="-122"/>
                <a:ea typeface="微软雅黑" panose="020B0503020204020204" pitchFamily="34" charset="-122"/>
                <a:sym typeface="+mn-ea"/>
              </a:endParaRPr>
            </a:p>
          </p:txBody>
        </p:sp>
      </p:grpSp>
      <p:sp>
        <p:nvSpPr>
          <p:cNvPr id="5" name="标题 1"/>
          <p:cNvSpPr>
            <a:spLocks noGrp="1"/>
          </p:cNvSpPr>
          <p:nvPr/>
        </p:nvSpPr>
        <p:spPr>
          <a:xfrm>
            <a:off x="1557655" y="5589270"/>
            <a:ext cx="9076690" cy="575945"/>
          </a:xfrm>
          <a:prstGeom prst="rect">
            <a:avLst/>
          </a:prstGeom>
        </p:spPr>
        <p:txBody>
          <a:bodyPr anchor="ctr" anchorCtr="0"/>
          <a:lstStyle>
            <a:lvl1pPr marL="0" indent="0" algn="l" defTabSz="914400" rtl="0" eaLnBrk="1" fontAlgn="base" latinLnBrk="0" hangingPunct="1">
              <a:lnSpc>
                <a:spcPct val="100000"/>
              </a:lnSpc>
              <a:spcBef>
                <a:spcPct val="0"/>
              </a:spcBef>
              <a:spcAft>
                <a:spcPct val="0"/>
              </a:spcAft>
              <a:buNone/>
              <a:defRPr lang="zh-CN" altLang="en-US" sz="2800" b="1" i="0" u="none" kern="1200" baseline="0">
                <a:solidFill>
                  <a:schemeClr val="tx1"/>
                </a:solidFill>
                <a:effectLst/>
                <a:latin typeface="微软雅黑" panose="020B0503020204020204" pitchFamily="34" charset="-122"/>
                <a:ea typeface="微软雅黑" panose="020B0503020204020204" pitchFamily="34" charset="-122"/>
                <a:cs typeface="+mj-cs"/>
              </a:defRPr>
            </a:lvl1pPr>
          </a:lstStyle>
          <a:p>
            <a:r>
              <a:rPr sz="2400" dirty="0"/>
              <a:t>不论职位高低，任何人都可以发挥</a:t>
            </a:r>
            <a:r>
              <a:rPr sz="2400" dirty="0"/>
              <a:t>领导力，管理团队更应主动践行核安全文化，躬身入局，提升领导力水平，达成卓越</a:t>
            </a:r>
            <a:r>
              <a:rPr sz="2400" dirty="0"/>
              <a:t>绩效。</a:t>
            </a:r>
            <a:endParaRPr sz="2400" dirty="0"/>
          </a:p>
        </p:txBody>
      </p:sp>
      <p:sp>
        <p:nvSpPr>
          <p:cNvPr id="25" name="标题 1"/>
          <p:cNvSpPr txBox="1"/>
          <p:nvPr/>
        </p:nvSpPr>
        <p:spPr>
          <a:xfrm>
            <a:off x="1991995" y="765175"/>
            <a:ext cx="8256905" cy="984885"/>
          </a:xfrm>
          <a:prstGeom prst="rect">
            <a:avLst/>
          </a:prstGeom>
          <a:noFill/>
          <a:ln w="9525">
            <a:noFill/>
          </a:ln>
        </p:spPr>
        <p:txBody>
          <a:bodyPr lIns="0" rIns="81000" anchor="ctr"/>
          <a:lstStyle>
            <a:lvl1pPr algn="l" rtl="0" eaLnBrk="0" fontAlgn="base" hangingPunct="0">
              <a:spcBef>
                <a:spcPct val="0"/>
              </a:spcBef>
              <a:spcAft>
                <a:spcPct val="0"/>
              </a:spcAft>
              <a:defRPr sz="2400" kern="1200">
                <a:solidFill>
                  <a:schemeClr val="tx1"/>
                </a:solidFill>
                <a:latin typeface="+mj-lt"/>
                <a:ea typeface="方正兰亭中黑_GBK" panose="02000000000000000000" pitchFamily="2" charset="-122"/>
                <a:cs typeface="+mj-cs"/>
              </a:defRPr>
            </a:lvl1pPr>
            <a:lvl2pPr algn="l" rtl="0" eaLnBrk="0" fontAlgn="base" hangingPunct="0">
              <a:spcBef>
                <a:spcPct val="0"/>
              </a:spcBef>
              <a:spcAft>
                <a:spcPct val="0"/>
              </a:spcAft>
              <a:defRPr sz="2400">
                <a:solidFill>
                  <a:schemeClr val="tx1"/>
                </a:solidFill>
                <a:latin typeface="Arial" panose="020B0604020202020204" pitchFamily="34" charset="0"/>
                <a:ea typeface="黑体" panose="02010609060101010101" pitchFamily="2" charset="-122"/>
              </a:defRPr>
            </a:lvl2pPr>
            <a:lvl3pPr algn="l" rtl="0" eaLnBrk="0" fontAlgn="base" hangingPunct="0">
              <a:spcBef>
                <a:spcPct val="0"/>
              </a:spcBef>
              <a:spcAft>
                <a:spcPct val="0"/>
              </a:spcAft>
              <a:defRPr sz="2400">
                <a:solidFill>
                  <a:schemeClr val="tx1"/>
                </a:solidFill>
                <a:latin typeface="Arial" panose="020B0604020202020204" pitchFamily="34" charset="0"/>
                <a:ea typeface="黑体" panose="02010609060101010101" pitchFamily="2" charset="-122"/>
              </a:defRPr>
            </a:lvl3pPr>
            <a:lvl4pPr algn="l" rtl="0" eaLnBrk="0" fontAlgn="base" hangingPunct="0">
              <a:spcBef>
                <a:spcPct val="0"/>
              </a:spcBef>
              <a:spcAft>
                <a:spcPct val="0"/>
              </a:spcAft>
              <a:defRPr sz="2400">
                <a:solidFill>
                  <a:schemeClr val="tx1"/>
                </a:solidFill>
                <a:latin typeface="Arial" panose="020B0604020202020204" pitchFamily="34" charset="0"/>
                <a:ea typeface="黑体" panose="02010609060101010101" pitchFamily="2" charset="-122"/>
              </a:defRPr>
            </a:lvl4pPr>
            <a:lvl5pPr algn="l" rtl="0" eaLnBrk="0" fontAlgn="base" hangingPunct="0">
              <a:spcBef>
                <a:spcPct val="0"/>
              </a:spcBef>
              <a:spcAft>
                <a:spcPct val="0"/>
              </a:spcAft>
              <a:defRPr sz="2400">
                <a:solidFill>
                  <a:schemeClr val="tx1"/>
                </a:solidFill>
                <a:latin typeface="Arial" panose="020B0604020202020204" pitchFamily="34" charset="0"/>
                <a:ea typeface="黑体" panose="02010609060101010101" pitchFamily="2" charset="-122"/>
              </a:defRPr>
            </a:lvl5pPr>
            <a:lvl6pPr marL="457200" algn="l" rtl="0" fontAlgn="base">
              <a:spcBef>
                <a:spcPct val="0"/>
              </a:spcBef>
              <a:spcAft>
                <a:spcPct val="0"/>
              </a:spcAft>
              <a:defRPr sz="2400">
                <a:solidFill>
                  <a:schemeClr val="tx1"/>
                </a:solidFill>
                <a:latin typeface="Arial" panose="020B0604020202020204" pitchFamily="34" charset="0"/>
                <a:ea typeface="黑体" panose="02010609060101010101" pitchFamily="2" charset="-122"/>
              </a:defRPr>
            </a:lvl6pPr>
            <a:lvl7pPr marL="914400" algn="l" rtl="0" fontAlgn="base">
              <a:spcBef>
                <a:spcPct val="0"/>
              </a:spcBef>
              <a:spcAft>
                <a:spcPct val="0"/>
              </a:spcAft>
              <a:defRPr sz="2400">
                <a:solidFill>
                  <a:schemeClr val="tx1"/>
                </a:solidFill>
                <a:latin typeface="Arial" panose="020B0604020202020204" pitchFamily="34" charset="0"/>
                <a:ea typeface="黑体" panose="02010609060101010101" pitchFamily="2" charset="-122"/>
              </a:defRPr>
            </a:lvl7pPr>
            <a:lvl8pPr marL="1371600" algn="l" rtl="0" fontAlgn="base">
              <a:spcBef>
                <a:spcPct val="0"/>
              </a:spcBef>
              <a:spcAft>
                <a:spcPct val="0"/>
              </a:spcAft>
              <a:defRPr sz="2400">
                <a:solidFill>
                  <a:schemeClr val="tx1"/>
                </a:solidFill>
                <a:latin typeface="Arial" panose="020B0604020202020204" pitchFamily="34" charset="0"/>
                <a:ea typeface="黑体" panose="02010609060101010101" pitchFamily="2" charset="-122"/>
              </a:defRPr>
            </a:lvl8pPr>
            <a:lvl9pPr marL="1828800" algn="l" rtl="0" fontAlgn="base">
              <a:spcBef>
                <a:spcPct val="0"/>
              </a:spcBef>
              <a:spcAft>
                <a:spcPct val="0"/>
              </a:spcAft>
              <a:defRPr sz="2400">
                <a:solidFill>
                  <a:schemeClr val="tx1"/>
                </a:solidFill>
                <a:latin typeface="Arial" panose="020B0604020202020204" pitchFamily="34" charset="0"/>
                <a:ea typeface="黑体" panose="02010609060101010101" pitchFamily="2" charset="-122"/>
              </a:defRPr>
            </a:lvl9pPr>
          </a:lstStyle>
          <a:p>
            <a:pPr indent="495300"/>
            <a:r>
              <a:rPr kumimoji="1" lang="zh-CN" altLang="en-US"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安全，可靠，经济，保持长期高端稳定</a:t>
            </a:r>
            <a:r>
              <a:rPr kumimoji="1" lang="zh-CN" altLang="en-US" dirty="0">
                <a:solidFill>
                  <a:schemeClr val="tx2"/>
                </a:solidFill>
                <a:latin typeface="微软雅黑" panose="020B0503020204020204" pitchFamily="34" charset="-122"/>
                <a:ea typeface="微软雅黑" panose="020B0503020204020204" pitchFamily="34" charset="-122"/>
              </a:rPr>
              <a:t>，是我们的目标</a:t>
            </a:r>
            <a:r>
              <a:rPr kumimoji="1" lang="zh-CN" altLang="en-US" sz="2000" dirty="0">
                <a:solidFill>
                  <a:schemeClr val="tx2"/>
                </a:solidFill>
                <a:latin typeface="微软雅黑" panose="020B0503020204020204" pitchFamily="34" charset="-122"/>
                <a:ea typeface="微软雅黑" panose="020B0503020204020204" pitchFamily="34" charset="-122"/>
              </a:rPr>
              <a:t>。</a:t>
            </a:r>
            <a:endParaRPr kumimoji="1" lang="zh-CN" altLang="en-US" sz="2000"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407670" y="1628775"/>
            <a:ext cx="11468100" cy="866140"/>
          </a:xfrm>
          <a:prstGeom prst="rect">
            <a:avLst/>
          </a:prstGeom>
        </p:spPr>
        <p:txBody>
          <a:bodyPr wrap="square">
            <a:spAutoFit/>
          </a:bodyPr>
          <a:lstStyle/>
          <a:p>
            <a:pPr algn="just" fontAlgn="auto">
              <a:lnSpc>
                <a:spcPct val="120000"/>
              </a:lnSpc>
            </a:pPr>
            <a:r>
              <a:rPr kumimoji="1" lang="zh-CN" altLang="en-US" sz="1400" dirty="0">
                <a:solidFill>
                  <a:schemeClr val="tx2"/>
                </a:solidFill>
                <a:latin typeface="微软雅黑" panose="020B0503020204020204" pitchFamily="34" charset="-122"/>
                <a:ea typeface="微软雅黑" panose="020B0503020204020204" pitchFamily="34" charset="-122"/>
                <a:sym typeface="+mn-ea"/>
              </a:rPr>
              <a:t>       全面落实国企改革三年行动方案部署要求及集团深化改革人才队伍建设改革实施方案要求，结合大亚湾公司实际需要，大亚湾公司建立及完善了党委管理干部</a:t>
            </a:r>
            <a:r>
              <a:rPr kumimoji="1" lang="zh-CN" altLang="en-US" sz="1400" b="1" dirty="0">
                <a:solidFill>
                  <a:schemeClr val="tx2"/>
                </a:solidFill>
                <a:latin typeface="微软雅黑" panose="020B0503020204020204" pitchFamily="34" charset="-122"/>
                <a:ea typeface="微软雅黑" panose="020B0503020204020204" pitchFamily="34" charset="-122"/>
                <a:sym typeface="+mn-ea"/>
              </a:rPr>
              <a:t>通用能力素质模型</a:t>
            </a:r>
            <a:r>
              <a:rPr kumimoji="1" lang="zh-CN" altLang="en-US" sz="1400" dirty="0">
                <a:solidFill>
                  <a:schemeClr val="tx2"/>
                </a:solidFill>
                <a:latin typeface="微软雅黑" panose="020B0503020204020204" pitchFamily="34" charset="-122"/>
                <a:ea typeface="微软雅黑" panose="020B0503020204020204" pitchFamily="34" charset="-122"/>
                <a:sym typeface="+mn-ea"/>
              </a:rPr>
              <a:t>，以进一步健全和创新干部人才选拔机制，不断提升选才效果，科学精准识人用人，识别干部个人短板，为大亚湾公司党委管理干部的选拔任用和能力提升提供科学输入。</a:t>
            </a:r>
            <a:endParaRPr kumimoji="1" lang="zh-CN" altLang="en-US" sz="1400" dirty="0">
              <a:solidFill>
                <a:schemeClr val="tx2"/>
              </a:solidFill>
              <a:latin typeface="微软雅黑" panose="020B0503020204020204" pitchFamily="34" charset="-122"/>
              <a:ea typeface="微软雅黑" panose="020B0503020204020204" pitchFamily="34" charset="-122"/>
              <a:sym typeface="+mn-ea"/>
            </a:endParaRPr>
          </a:p>
        </p:txBody>
      </p:sp>
      <p:sp>
        <p:nvSpPr>
          <p:cNvPr id="55" name="矩形 54"/>
          <p:cNvSpPr/>
          <p:nvPr/>
        </p:nvSpPr>
        <p:spPr>
          <a:xfrm>
            <a:off x="5814509" y="5573566"/>
            <a:ext cx="4538510" cy="351001"/>
          </a:xfrm>
          <a:prstGeom prst="rect">
            <a:avLst/>
          </a:prstGeom>
          <a:solidFill>
            <a:schemeClr val="accent1">
              <a:lumMod val="20000"/>
              <a:lumOff val="80000"/>
            </a:schemeClr>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dirty="0">
                <a:solidFill>
                  <a:srgbClr val="FF0000"/>
                </a:solidFill>
                <a:latin typeface="微软雅黑" panose="020B0503020204020204" pitchFamily="34" charset="-122"/>
                <a:ea typeface="微软雅黑" panose="020B0503020204020204" pitchFamily="34" charset="-122"/>
                <a:sym typeface="+mn-ea"/>
              </a:rPr>
              <a:t>核电本色</a:t>
            </a:r>
            <a:r>
              <a:rPr kumimoji="1" lang="zh-CN" altLang="en-US" sz="1200" dirty="0">
                <a:solidFill>
                  <a:schemeClr val="tx1">
                    <a:lumMod val="95000"/>
                    <a:lumOff val="5000"/>
                  </a:schemeClr>
                </a:solidFill>
                <a:latin typeface="微软雅黑" panose="020B0503020204020204" pitchFamily="34" charset="-122"/>
                <a:ea typeface="微软雅黑" panose="020B0503020204020204" pitchFamily="34" charset="-122"/>
                <a:sym typeface="+mn-ea"/>
              </a:rPr>
              <a:t>     </a:t>
            </a:r>
            <a:r>
              <a:rPr kumimoji="1" lang="zh-CN" altLang="en-US" sz="1200" dirty="0">
                <a:solidFill>
                  <a:srgbClr val="FF0000"/>
                </a:solidFill>
                <a:latin typeface="微软雅黑" panose="020B0503020204020204" pitchFamily="34" charset="-122"/>
                <a:ea typeface="微软雅黑" panose="020B0503020204020204" pitchFamily="34" charset="-122"/>
              </a:rPr>
              <a:t>自我驱动</a:t>
            </a:r>
            <a:r>
              <a:rPr kumimoji="1"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    </a:t>
            </a:r>
            <a:r>
              <a:rPr kumimoji="1" lang="zh-CN" altLang="en-US" sz="1200" dirty="0">
                <a:solidFill>
                  <a:srgbClr val="FF0000"/>
                </a:solidFill>
                <a:latin typeface="微软雅黑" panose="020B0503020204020204" pitchFamily="34" charset="-122"/>
                <a:ea typeface="微软雅黑" panose="020B0503020204020204" pitchFamily="34" charset="-122"/>
              </a:rPr>
              <a:t>主动担当</a:t>
            </a:r>
            <a:endParaRPr kumimoji="1" lang="zh-CN" altLang="en-US" sz="12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6" name="矩形 55"/>
          <p:cNvSpPr/>
          <p:nvPr/>
        </p:nvSpPr>
        <p:spPr>
          <a:xfrm>
            <a:off x="4869586" y="5573010"/>
            <a:ext cx="908115" cy="342786"/>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b="1" dirty="0">
                <a:latin typeface="微软雅黑" panose="020B0503020204020204" pitchFamily="34" charset="-122"/>
                <a:ea typeface="微软雅黑" panose="020B0503020204020204" pitchFamily="34" charset="-122"/>
              </a:rPr>
              <a:t>基本素质</a:t>
            </a:r>
            <a:endParaRPr kumimoji="1" lang="zh-CN" altLang="en-US" sz="1200" b="1" dirty="0">
              <a:latin typeface="微软雅黑" panose="020B0503020204020204" pitchFamily="34" charset="-122"/>
              <a:ea typeface="微软雅黑" panose="020B0503020204020204" pitchFamily="34" charset="-122"/>
            </a:endParaRPr>
          </a:p>
        </p:txBody>
      </p:sp>
      <p:sp>
        <p:nvSpPr>
          <p:cNvPr id="57" name="矩形 56"/>
          <p:cNvSpPr/>
          <p:nvPr/>
        </p:nvSpPr>
        <p:spPr>
          <a:xfrm>
            <a:off x="5814509" y="3291146"/>
            <a:ext cx="4538510" cy="362298"/>
          </a:xfrm>
          <a:prstGeom prst="rect">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40"/>
              </a:lnSpc>
            </a:pPr>
            <a:r>
              <a:rPr kumimoji="1"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岗位要求的专业能力，来自职位说明书</a:t>
            </a:r>
            <a:endParaRPr kumimoji="1" lang="zh-CN" altLang="en-US"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8" name="矩形 57"/>
          <p:cNvSpPr/>
          <p:nvPr/>
        </p:nvSpPr>
        <p:spPr>
          <a:xfrm>
            <a:off x="4869587" y="3290744"/>
            <a:ext cx="908114" cy="362700"/>
          </a:xfrm>
          <a:prstGeom prst="rect">
            <a:avLst/>
          </a:prstGeom>
          <a:solidFill>
            <a:srgbClr val="00B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b="1" dirty="0">
                <a:latin typeface="微软雅黑" panose="020B0503020204020204" pitchFamily="34" charset="-122"/>
                <a:ea typeface="微软雅黑" panose="020B0503020204020204" pitchFamily="34" charset="-122"/>
              </a:rPr>
              <a:t>专业能力</a:t>
            </a:r>
            <a:endParaRPr kumimoji="1" lang="zh-CN" altLang="en-US" sz="1200" b="1" dirty="0">
              <a:latin typeface="微软雅黑" panose="020B0503020204020204" pitchFamily="34" charset="-122"/>
              <a:ea typeface="微软雅黑" panose="020B0503020204020204" pitchFamily="34" charset="-122"/>
            </a:endParaRPr>
          </a:p>
        </p:txBody>
      </p:sp>
      <p:sp>
        <p:nvSpPr>
          <p:cNvPr id="59" name="矩形 58"/>
          <p:cNvSpPr/>
          <p:nvPr/>
        </p:nvSpPr>
        <p:spPr>
          <a:xfrm>
            <a:off x="4854575" y="3818255"/>
            <a:ext cx="922655" cy="1644015"/>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b="1" dirty="0">
                <a:latin typeface="微软雅黑" panose="020B0503020204020204" pitchFamily="34" charset="-122"/>
                <a:ea typeface="微软雅黑" panose="020B0503020204020204" pitchFamily="34" charset="-122"/>
              </a:rPr>
              <a:t>管理能力</a:t>
            </a:r>
            <a:endParaRPr kumimoji="1" lang="zh-CN" altLang="en-US" sz="1200" b="1" dirty="0">
              <a:latin typeface="微软雅黑" panose="020B0503020204020204" pitchFamily="34" charset="-122"/>
              <a:ea typeface="微软雅黑" panose="020B0503020204020204" pitchFamily="34" charset="-122"/>
            </a:endParaRPr>
          </a:p>
        </p:txBody>
      </p:sp>
      <p:sp>
        <p:nvSpPr>
          <p:cNvPr id="60" name="矩形 59"/>
          <p:cNvSpPr/>
          <p:nvPr/>
        </p:nvSpPr>
        <p:spPr>
          <a:xfrm>
            <a:off x="5814509" y="2764446"/>
            <a:ext cx="4538510" cy="35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实际绩效评价数据</a:t>
            </a:r>
            <a:endParaRPr kumimoji="1" lang="en-US" altLang="zh-CN"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61" name="矩形 60"/>
          <p:cNvSpPr/>
          <p:nvPr/>
        </p:nvSpPr>
        <p:spPr>
          <a:xfrm>
            <a:off x="4869587" y="2764446"/>
            <a:ext cx="908114" cy="351000"/>
          </a:xfrm>
          <a:prstGeom prst="rect">
            <a:avLst/>
          </a:prstGeom>
          <a:solidFill>
            <a:srgbClr val="00B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b="1" dirty="0">
                <a:latin typeface="微软雅黑" panose="020B0503020204020204" pitchFamily="34" charset="-122"/>
                <a:ea typeface="微软雅黑" panose="020B0503020204020204" pitchFamily="34" charset="-122"/>
              </a:rPr>
              <a:t>工作业绩</a:t>
            </a:r>
            <a:endParaRPr kumimoji="1" lang="zh-CN" altLang="en-US" sz="1200" b="1" dirty="0">
              <a:latin typeface="微软雅黑" panose="020B0503020204020204" pitchFamily="34" charset="-122"/>
              <a:ea typeface="微软雅黑" panose="020B0503020204020204" pitchFamily="34" charset="-122"/>
            </a:endParaRPr>
          </a:p>
        </p:txBody>
      </p:sp>
      <p:grpSp>
        <p:nvGrpSpPr>
          <p:cNvPr id="62" name="组合 61"/>
          <p:cNvGrpSpPr/>
          <p:nvPr/>
        </p:nvGrpSpPr>
        <p:grpSpPr>
          <a:xfrm>
            <a:off x="10731991" y="2797677"/>
            <a:ext cx="472153" cy="3512908"/>
            <a:chOff x="10900635" y="2493180"/>
            <a:chExt cx="423721" cy="3631214"/>
          </a:xfrm>
        </p:grpSpPr>
        <p:sp>
          <p:nvSpPr>
            <p:cNvPr id="63" name="箭头: 上下 19"/>
            <p:cNvSpPr/>
            <p:nvPr/>
          </p:nvSpPr>
          <p:spPr>
            <a:xfrm>
              <a:off x="10900635" y="2493180"/>
              <a:ext cx="423721" cy="3631214"/>
            </a:xfrm>
            <a:prstGeom prst="up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1000" b="1" dirty="0">
                <a:latin typeface="微软雅黑" panose="020B0503020204020204" pitchFamily="34" charset="-122"/>
                <a:ea typeface="微软雅黑" panose="020B0503020204020204" pitchFamily="34" charset="-122"/>
              </a:endParaRPr>
            </a:p>
          </p:txBody>
        </p:sp>
        <p:sp>
          <p:nvSpPr>
            <p:cNvPr id="64" name="文本框 63"/>
            <p:cNvSpPr txBox="1"/>
            <p:nvPr/>
          </p:nvSpPr>
          <p:spPr>
            <a:xfrm>
              <a:off x="10977432" y="4817901"/>
              <a:ext cx="346924" cy="1048904"/>
            </a:xfrm>
            <a:prstGeom prst="rect">
              <a:avLst/>
            </a:prstGeom>
            <a:noFill/>
          </p:spPr>
          <p:txBody>
            <a:bodyPr wrap="square" rtlCol="0">
              <a:spAutoFit/>
            </a:bodyPr>
            <a:lstStyle/>
            <a:p>
              <a:r>
                <a:rPr lang="zh-CN" altLang="en-US" sz="1000" b="1" dirty="0">
                  <a:latin typeface="微软雅黑" panose="020B0503020204020204" pitchFamily="34" charset="-122"/>
                  <a:ea typeface="微软雅黑" panose="020B0503020204020204" pitchFamily="34" charset="-122"/>
                </a:rPr>
                <a:t>难以后天培养</a:t>
              </a:r>
              <a:endParaRPr lang="zh-CN" altLang="en-US" sz="1000" b="1" dirty="0">
                <a:latin typeface="微软雅黑" panose="020B0503020204020204" pitchFamily="34" charset="-122"/>
                <a:ea typeface="微软雅黑" panose="020B0503020204020204" pitchFamily="34" charset="-122"/>
              </a:endParaRPr>
            </a:p>
          </p:txBody>
        </p:sp>
        <p:sp>
          <p:nvSpPr>
            <p:cNvPr id="65" name="文本框 64"/>
            <p:cNvSpPr txBox="1"/>
            <p:nvPr/>
          </p:nvSpPr>
          <p:spPr>
            <a:xfrm>
              <a:off x="10977432" y="2692668"/>
              <a:ext cx="346924" cy="1048904"/>
            </a:xfrm>
            <a:prstGeom prst="rect">
              <a:avLst/>
            </a:prstGeom>
            <a:noFill/>
          </p:spPr>
          <p:txBody>
            <a:bodyPr wrap="square" rtlCol="0">
              <a:spAutoFit/>
            </a:bodyPr>
            <a:lstStyle/>
            <a:p>
              <a:r>
                <a:rPr lang="zh-CN" altLang="en-US" sz="1000" b="1" dirty="0">
                  <a:latin typeface="微软雅黑" panose="020B0503020204020204" pitchFamily="34" charset="-122"/>
                  <a:ea typeface="微软雅黑" panose="020B0503020204020204" pitchFamily="34" charset="-122"/>
                </a:rPr>
                <a:t>可以后天培养</a:t>
              </a:r>
              <a:endParaRPr lang="zh-CN" altLang="en-US" sz="1000" b="1" dirty="0">
                <a:latin typeface="微软雅黑" panose="020B0503020204020204" pitchFamily="34" charset="-122"/>
                <a:ea typeface="微软雅黑" panose="020B0503020204020204" pitchFamily="34" charset="-122"/>
              </a:endParaRPr>
            </a:p>
          </p:txBody>
        </p:sp>
      </p:grpSp>
      <p:graphicFrame>
        <p:nvGraphicFramePr>
          <p:cNvPr id="66" name="表格 9"/>
          <p:cNvGraphicFramePr>
            <a:graphicFrameLocks noGrp="1"/>
          </p:cNvGraphicFramePr>
          <p:nvPr>
            <p:custDataLst>
              <p:tags r:id="rId1"/>
            </p:custDataLst>
          </p:nvPr>
        </p:nvGraphicFramePr>
        <p:xfrm>
          <a:off x="5814509" y="3818398"/>
          <a:ext cx="4538345" cy="1643380"/>
        </p:xfrm>
        <a:graphic>
          <a:graphicData uri="http://schemas.openxmlformats.org/drawingml/2006/table">
            <a:tbl>
              <a:tblPr firstRow="1" bandRow="1">
                <a:tableStyleId>{5C22544A-7EE6-4342-B048-85BDC9FD1C3A}</a:tableStyleId>
              </a:tblPr>
              <a:tblGrid>
                <a:gridCol w="892810"/>
                <a:gridCol w="1704340"/>
                <a:gridCol w="1941195"/>
              </a:tblGrid>
              <a:tr h="264160">
                <a:tc>
                  <a:txBody>
                    <a:bodyPr/>
                    <a:lstStyle/>
                    <a:p>
                      <a:pPr algn="ctr">
                        <a:lnSpc>
                          <a:spcPts val="1540"/>
                        </a:lnSpc>
                      </a:pPr>
                      <a:r>
                        <a:rPr lang="zh-CN" altLang="en-US" sz="1200" b="1" dirty="0">
                          <a:latin typeface="微软雅黑" panose="020B0503020204020204" pitchFamily="34" charset="-122"/>
                          <a:ea typeface="微软雅黑" panose="020B0503020204020204" pitchFamily="34" charset="-122"/>
                        </a:rPr>
                        <a:t>维度</a:t>
                      </a:r>
                      <a:endParaRPr lang="zh-CN" altLang="en-US" sz="1200" b="1" dirty="0">
                        <a:latin typeface="微软雅黑" panose="020B0503020204020204" pitchFamily="34" charset="-122"/>
                        <a:ea typeface="微软雅黑" panose="020B0503020204020204" pitchFamily="34" charset="-122"/>
                      </a:endParaRP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lnSpc>
                          <a:spcPts val="1540"/>
                        </a:lnSpc>
                      </a:pPr>
                      <a:r>
                        <a:rPr lang="zh-CN" altLang="en-US" sz="1200" b="1" kern="1200" dirty="0">
                          <a:solidFill>
                            <a:schemeClr val="bg1"/>
                          </a:solidFill>
                          <a:latin typeface="微软雅黑" panose="020B0503020204020204" pitchFamily="34" charset="-122"/>
                          <a:ea typeface="微软雅黑" panose="020B0503020204020204" pitchFamily="34" charset="-122"/>
                          <a:cs typeface="+mn-cs"/>
                        </a:rPr>
                        <a:t>中层</a:t>
                      </a:r>
                      <a:r>
                        <a:rPr lang="en-US" altLang="zh-CN" sz="1200" b="1" kern="1200" dirty="0">
                          <a:solidFill>
                            <a:schemeClr val="bg1"/>
                          </a:solidFill>
                          <a:latin typeface="微软雅黑" panose="020B0503020204020204" pitchFamily="34" charset="-122"/>
                          <a:ea typeface="微软雅黑" panose="020B0503020204020204" pitchFamily="34" charset="-122"/>
                          <a:cs typeface="+mn-cs"/>
                        </a:rPr>
                        <a:t>/</a:t>
                      </a:r>
                      <a:r>
                        <a:rPr lang="zh-CN" altLang="en-US" sz="1200" b="1" kern="1200" dirty="0">
                          <a:solidFill>
                            <a:schemeClr val="bg1"/>
                          </a:solidFill>
                          <a:latin typeface="微软雅黑" panose="020B0503020204020204" pitchFamily="34" charset="-122"/>
                          <a:ea typeface="微软雅黑" panose="020B0503020204020204" pitchFamily="34" charset="-122"/>
                          <a:cs typeface="+mn-cs"/>
                        </a:rPr>
                        <a:t>中层后备</a:t>
                      </a:r>
                      <a:endParaRPr lang="zh-CN" altLang="zh-CN" sz="1200" b="1" dirty="0">
                        <a:solidFill>
                          <a:schemeClr val="bg1"/>
                        </a:solidFill>
                      </a:endParaRPr>
                    </a:p>
                  </a:txBody>
                  <a:tcPr marL="68580" marR="68580" marT="34290" marB="34290">
                    <a:lnT w="12700" cap="flat" cmpd="sng" algn="ctr">
                      <a:solidFill>
                        <a:schemeClr val="tx1"/>
                      </a:solidFill>
                      <a:prstDash val="solid"/>
                      <a:round/>
                      <a:headEnd type="none" w="med" len="med"/>
                      <a:tailEnd type="none" w="med" len="med"/>
                    </a:lnT>
                  </a:tcPr>
                </a:tc>
                <a:tc>
                  <a:txBody>
                    <a:bodyPr/>
                    <a:lstStyle/>
                    <a:p>
                      <a:pPr algn="ctr">
                        <a:lnSpc>
                          <a:spcPts val="1540"/>
                        </a:lnSpc>
                      </a:pPr>
                      <a:r>
                        <a:rPr lang="zh-CN" altLang="en-US" sz="1200" b="1" dirty="0">
                          <a:solidFill>
                            <a:schemeClr val="bg1"/>
                          </a:solidFill>
                          <a:latin typeface="微软雅黑" panose="020B0503020204020204" pitchFamily="34" charset="-122"/>
                          <a:ea typeface="微软雅黑" panose="020B0503020204020204" pitchFamily="34" charset="-122"/>
                        </a:rPr>
                        <a:t>基层</a:t>
                      </a:r>
                      <a:r>
                        <a:rPr lang="en-US" altLang="zh-CN" sz="1200" b="1" dirty="0">
                          <a:solidFill>
                            <a:schemeClr val="bg1"/>
                          </a:solidFill>
                          <a:latin typeface="微软雅黑" panose="020B0503020204020204" pitchFamily="34" charset="-122"/>
                          <a:ea typeface="微软雅黑" panose="020B0503020204020204" pitchFamily="34" charset="-122"/>
                        </a:rPr>
                        <a:t>/</a:t>
                      </a:r>
                      <a:r>
                        <a:rPr lang="zh-CN" altLang="en-US" sz="1200" b="1" dirty="0">
                          <a:solidFill>
                            <a:schemeClr val="bg1"/>
                          </a:solidFill>
                          <a:latin typeface="微软雅黑" panose="020B0503020204020204" pitchFamily="34" charset="-122"/>
                          <a:ea typeface="微软雅黑" panose="020B0503020204020204" pitchFamily="34" charset="-122"/>
                        </a:rPr>
                        <a:t>基层后备</a:t>
                      </a:r>
                      <a:endParaRPr lang="zh-CN" altLang="en-US" sz="1200" b="1" dirty="0">
                        <a:solidFill>
                          <a:schemeClr val="bg1"/>
                        </a:solidFill>
                        <a:latin typeface="微软雅黑" panose="020B0503020204020204" pitchFamily="34" charset="-122"/>
                        <a:ea typeface="微软雅黑" panose="020B0503020204020204" pitchFamily="34" charset="-122"/>
                      </a:endParaRP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64160">
                <a:tc>
                  <a:txBody>
                    <a:bodyPr/>
                    <a:lstStyle/>
                    <a:p>
                      <a:pPr algn="ctr">
                        <a:lnSpc>
                          <a:spcPts val="1540"/>
                        </a:lnSpc>
                      </a:pPr>
                      <a:r>
                        <a:rPr lang="zh-CN" altLang="en-US" sz="1200" b="0" dirty="0">
                          <a:solidFill>
                            <a:schemeClr val="tx1">
                              <a:lumMod val="95000"/>
                              <a:lumOff val="5000"/>
                            </a:schemeClr>
                          </a:solidFill>
                          <a:latin typeface="微软雅黑" panose="020B0503020204020204" pitchFamily="34" charset="-122"/>
                          <a:ea typeface="微软雅黑" panose="020B0503020204020204" pitchFamily="34" charset="-122"/>
                        </a:rPr>
                        <a:t>讲政治</a:t>
                      </a:r>
                      <a:endParaRPr lang="zh-CN" altLang="en-US" sz="1200" b="0" dirty="0">
                        <a:solidFill>
                          <a:schemeClr val="tx1">
                            <a:lumMod val="95000"/>
                            <a:lumOff val="5000"/>
                          </a:schemeClr>
                        </a:solidFill>
                        <a:latin typeface="微软雅黑" panose="020B0503020204020204" pitchFamily="34" charset="-122"/>
                        <a:ea typeface="微软雅黑" panose="020B0503020204020204" pitchFamily="34" charset="-122"/>
                      </a:endParaRPr>
                    </a:p>
                  </a:txBody>
                  <a:tcPr marL="68580" marR="68580" marT="34290" marB="34290" anchor="ctr">
                    <a:lnL w="12700" cap="flat" cmpd="sng" algn="ctr">
                      <a:solidFill>
                        <a:schemeClr val="tx1"/>
                      </a:solidFill>
                      <a:prstDash val="solid"/>
                      <a:round/>
                      <a:headEnd type="none" w="med" len="med"/>
                      <a:tailEnd type="none" w="med" len="med"/>
                    </a:lnL>
                  </a:tcPr>
                </a:tc>
                <a:tc gridSpan="2">
                  <a:txBody>
                    <a:bodyPr/>
                    <a:lstStyle/>
                    <a:p>
                      <a:pPr marL="0" marR="0" lvl="0" indent="0" algn="ctr" defTabSz="914400" rtl="0" eaLnBrk="1" fontAlgn="auto" latinLnBrk="0" hangingPunct="1">
                        <a:lnSpc>
                          <a:spcPts val="1540"/>
                        </a:lnSpc>
                        <a:spcBef>
                          <a:spcPts val="0"/>
                        </a:spcBef>
                        <a:spcAft>
                          <a:spcPts val="0"/>
                        </a:spcAft>
                        <a:buClrTx/>
                        <a:buSzTx/>
                        <a:buFontTx/>
                        <a:buNone/>
                        <a:defRPr/>
                      </a:pPr>
                      <a:r>
                        <a:rPr lang="zh-CN" altLang="en-US" sz="1200" b="0" u="none" dirty="0">
                          <a:solidFill>
                            <a:schemeClr val="tx1">
                              <a:lumMod val="95000"/>
                              <a:lumOff val="5000"/>
                            </a:schemeClr>
                          </a:solidFill>
                          <a:latin typeface="微软雅黑" panose="020B0503020204020204" pitchFamily="34" charset="-122"/>
                          <a:ea typeface="微软雅黑" panose="020B0503020204020204" pitchFamily="34" charset="-122"/>
                        </a:rPr>
                        <a:t>政治能力</a:t>
                      </a:r>
                      <a:endParaRPr lang="en-US" altLang="zh-CN" sz="1200" b="0" u="none" dirty="0">
                        <a:solidFill>
                          <a:schemeClr val="tx1">
                            <a:lumMod val="95000"/>
                            <a:lumOff val="5000"/>
                          </a:schemeClr>
                        </a:solidFill>
                        <a:latin typeface="微软雅黑" panose="020B0503020204020204" pitchFamily="34" charset="-122"/>
                        <a:ea typeface="微软雅黑" panose="020B0503020204020204" pitchFamily="34" charset="-122"/>
                      </a:endParaRPr>
                    </a:p>
                  </a:txBody>
                  <a:tcPr marL="68580" marR="68580" marT="34290" marB="34290">
                    <a:lnR w="12700" cap="flat" cmpd="sng" algn="ctr">
                      <a:solidFill>
                        <a:schemeClr val="tx1"/>
                      </a:solidFill>
                      <a:prstDash val="solid"/>
                      <a:round/>
                      <a:headEnd type="none" w="med" len="med"/>
                      <a:tailEnd type="none" w="med" len="med"/>
                    </a:lnR>
                  </a:tcPr>
                </a:tc>
                <a:tc hMerge="1">
                  <a:tcPr marL="68580" marR="68580" marT="34290" marB="34290">
                    <a:lnR w="12700" cap="flat" cmpd="sng" algn="ctr">
                      <a:solidFill>
                        <a:schemeClr val="tx1"/>
                      </a:solidFill>
                      <a:prstDash val="solid"/>
                      <a:round/>
                      <a:headEnd type="none" w="med" len="med"/>
                      <a:tailEnd type="none" w="med" len="med"/>
                    </a:lnR>
                  </a:tcPr>
                </a:tc>
              </a:tr>
              <a:tr h="655320">
                <a:tc>
                  <a:txBody>
                    <a:bodyPr/>
                    <a:lstStyle/>
                    <a:p>
                      <a:pPr algn="ctr">
                        <a:lnSpc>
                          <a:spcPts val="1540"/>
                        </a:lnSpc>
                      </a:pPr>
                      <a:r>
                        <a:rPr lang="zh-CN" altLang="en-US" sz="1200" b="0" dirty="0">
                          <a:solidFill>
                            <a:schemeClr val="tx1">
                              <a:lumMod val="95000"/>
                              <a:lumOff val="5000"/>
                            </a:schemeClr>
                          </a:solidFill>
                          <a:latin typeface="微软雅黑" panose="020B0503020204020204" pitchFamily="34" charset="-122"/>
                          <a:ea typeface="微软雅黑" panose="020B0503020204020204" pitchFamily="34" charset="-122"/>
                        </a:rPr>
                        <a:t>成事</a:t>
                      </a:r>
                      <a:endParaRPr lang="zh-CN" altLang="en-US" sz="1200" b="0" dirty="0">
                        <a:solidFill>
                          <a:schemeClr val="tx1">
                            <a:lumMod val="95000"/>
                            <a:lumOff val="5000"/>
                          </a:schemeClr>
                        </a:solidFill>
                        <a:latin typeface="微软雅黑" panose="020B0503020204020204" pitchFamily="34" charset="-122"/>
                        <a:ea typeface="微软雅黑" panose="020B0503020204020204" pitchFamily="34" charset="-122"/>
                      </a:endParaRPr>
                    </a:p>
                  </a:txBody>
                  <a:tcPr marL="68580" marR="68580" marT="34290" marB="34290" anchor="ct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ts val="1540"/>
                        </a:lnSpc>
                        <a:spcBef>
                          <a:spcPts val="0"/>
                        </a:spcBef>
                        <a:spcAft>
                          <a:spcPts val="0"/>
                        </a:spcAft>
                        <a:buClrTx/>
                        <a:buSzTx/>
                        <a:buFontTx/>
                        <a:buNone/>
                        <a:defRPr/>
                      </a:pPr>
                      <a:r>
                        <a:rPr lang="zh-CN" altLang="zh-CN" sz="1200" b="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目标导向</a:t>
                      </a:r>
                      <a:endParaRPr lang="en-US" altLang="zh-CN" sz="1200" b="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ts val="1540"/>
                        </a:lnSpc>
                        <a:spcBef>
                          <a:spcPts val="0"/>
                        </a:spcBef>
                        <a:spcAft>
                          <a:spcPts val="0"/>
                        </a:spcAft>
                        <a:buClrTx/>
                        <a:buSzTx/>
                        <a:buFontTx/>
                        <a:buNone/>
                        <a:defRPr/>
                      </a:pPr>
                      <a:r>
                        <a:rPr lang="zh-CN" altLang="en-US" sz="1200" b="0" i="0" u="none" strike="noStrike" dirty="0">
                          <a:solidFill>
                            <a:schemeClr val="tx1">
                              <a:lumMod val="95000"/>
                              <a:lumOff val="5000"/>
                            </a:schemeClr>
                          </a:solidFill>
                          <a:effectLst/>
                          <a:latin typeface="微软雅黑" panose="020B0503020204020204" pitchFamily="34" charset="-122"/>
                          <a:ea typeface="微软雅黑" panose="020B0503020204020204" pitchFamily="34" charset="-122"/>
                        </a:rPr>
                        <a:t>决策能力</a:t>
                      </a:r>
                      <a:endParaRPr lang="en-US" altLang="zh-CN" sz="1200" b="0" i="0" u="none" strike="noStrike" dirty="0">
                        <a:solidFill>
                          <a:schemeClr val="tx1">
                            <a:lumMod val="95000"/>
                            <a:lumOff val="5000"/>
                          </a:schemeClr>
                        </a:solidFill>
                        <a:effectLst/>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ts val="1540"/>
                        </a:lnSpc>
                        <a:spcBef>
                          <a:spcPts val="0"/>
                        </a:spcBef>
                        <a:spcAft>
                          <a:spcPts val="0"/>
                        </a:spcAft>
                        <a:buClrTx/>
                        <a:buSzTx/>
                        <a:buFontTx/>
                        <a:buNone/>
                        <a:defRPr/>
                      </a:pPr>
                      <a:r>
                        <a:rPr lang="zh-CN" altLang="en-US" sz="1200" b="0" i="0" u="none" strike="noStrike" dirty="0">
                          <a:solidFill>
                            <a:schemeClr val="tx1">
                              <a:lumMod val="95000"/>
                              <a:lumOff val="5000"/>
                            </a:schemeClr>
                          </a:solidFill>
                          <a:effectLst/>
                          <a:latin typeface="微软雅黑" panose="020B0503020204020204" pitchFamily="34" charset="-122"/>
                          <a:ea typeface="微软雅黑" panose="020B0503020204020204" pitchFamily="34" charset="-122"/>
                        </a:rPr>
                        <a:t>学习创新</a:t>
                      </a:r>
                      <a:endParaRPr lang="en-US" altLang="zh-CN" sz="1200" b="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34290" marB="34290"/>
                </a:tc>
                <a:tc>
                  <a:txBody>
                    <a:bodyPr/>
                    <a:lstStyle/>
                    <a:p>
                      <a:pPr marL="0" marR="0" lvl="0" indent="0" algn="l" defTabSz="914400" rtl="0" eaLnBrk="1" fontAlgn="auto" latinLnBrk="0" hangingPunct="1">
                        <a:lnSpc>
                          <a:spcPts val="154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执行落实</a:t>
                      </a:r>
                      <a:endParaRPr kumimoji="0" lang="en-US" altLang="zh-CN" sz="1200" b="0"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ts val="154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解决问题</a:t>
                      </a:r>
                      <a:endParaRPr kumimoji="0" lang="en-US" altLang="zh-CN" sz="1200" b="0"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ts val="1540"/>
                        </a:lnSpc>
                        <a:spcBef>
                          <a:spcPts val="0"/>
                        </a:spcBef>
                        <a:spcAft>
                          <a:spcPts val="0"/>
                        </a:spcAft>
                        <a:buClrTx/>
                        <a:buSzTx/>
                        <a:buFontTx/>
                        <a:buNone/>
                        <a:defRPr/>
                      </a:pPr>
                      <a:r>
                        <a:rPr kumimoji="0" lang="zh-CN" altLang="en-US" sz="1200" b="0" i="0" u="none" strike="noStrike" kern="1200" cap="none" spc="0" normalizeH="0" baseline="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持续学习</a:t>
                      </a:r>
                      <a:endParaRPr kumimoji="0" lang="zh-CN" altLang="zh-CN" sz="1200" b="0" i="0" u="none" strike="noStrike" kern="1200" cap="none" spc="0" normalizeH="0" baseline="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endParaRPr>
                    </a:p>
                  </a:txBody>
                  <a:tcPr marL="68580" marR="68580" marT="34290" marB="34290">
                    <a:lnR w="12700" cap="flat" cmpd="sng" algn="ctr">
                      <a:solidFill>
                        <a:schemeClr val="tx1"/>
                      </a:solidFill>
                      <a:prstDash val="solid"/>
                      <a:round/>
                      <a:headEnd type="none" w="med" len="med"/>
                      <a:tailEnd type="none" w="med" len="med"/>
                    </a:lnR>
                  </a:tcPr>
                </a:tc>
              </a:tr>
              <a:tr h="459740">
                <a:tc>
                  <a:txBody>
                    <a:bodyPr/>
                    <a:lstStyle/>
                    <a:p>
                      <a:pPr algn="ctr">
                        <a:lnSpc>
                          <a:spcPts val="1540"/>
                        </a:lnSpc>
                      </a:pPr>
                      <a:r>
                        <a:rPr lang="zh-CN" altLang="en-US" sz="1200" b="0" dirty="0">
                          <a:solidFill>
                            <a:schemeClr val="tx1">
                              <a:lumMod val="95000"/>
                              <a:lumOff val="5000"/>
                            </a:schemeClr>
                          </a:solidFill>
                          <a:latin typeface="微软雅黑" panose="020B0503020204020204" pitchFamily="34" charset="-122"/>
                          <a:ea typeface="微软雅黑" panose="020B0503020204020204" pitchFamily="34" charset="-122"/>
                        </a:rPr>
                        <a:t>带人</a:t>
                      </a:r>
                      <a:endParaRPr lang="zh-CN" altLang="en-US" sz="1200" b="0" dirty="0">
                        <a:solidFill>
                          <a:schemeClr val="tx1">
                            <a:lumMod val="95000"/>
                            <a:lumOff val="5000"/>
                          </a:schemeClr>
                        </a:solidFill>
                        <a:latin typeface="微软雅黑" panose="020B0503020204020204" pitchFamily="34" charset="-122"/>
                        <a:ea typeface="微软雅黑" panose="020B0503020204020204" pitchFamily="34" charset="-122"/>
                      </a:endParaRPr>
                    </a:p>
                  </a:txBody>
                  <a:tcPr marL="68580" marR="68580" marT="34290" marB="3429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540"/>
                        </a:lnSpc>
                        <a:spcBef>
                          <a:spcPts val="0"/>
                        </a:spcBef>
                        <a:spcAft>
                          <a:spcPts val="0"/>
                        </a:spcAft>
                        <a:buClrTx/>
                        <a:buSzTx/>
                        <a:buFontTx/>
                        <a:buNone/>
                        <a:defRPr/>
                      </a:pPr>
                      <a:r>
                        <a:rPr lang="zh-CN" altLang="en-US" sz="1200" b="0" i="0" u="none" strike="noStrike" dirty="0">
                          <a:solidFill>
                            <a:schemeClr val="tx1">
                              <a:lumMod val="95000"/>
                              <a:lumOff val="5000"/>
                            </a:schemeClr>
                          </a:solidFill>
                          <a:effectLst/>
                          <a:latin typeface="微软雅黑" panose="020B0503020204020204" pitchFamily="34" charset="-122"/>
                          <a:ea typeface="微软雅黑" panose="020B0503020204020204" pitchFamily="34" charset="-122"/>
                        </a:rPr>
                        <a:t>协同合作</a:t>
                      </a:r>
                      <a:endParaRPr lang="en-US" altLang="zh-CN" sz="1200" b="0" i="0" u="none" strike="noStrike" dirty="0">
                        <a:solidFill>
                          <a:schemeClr val="tx1">
                            <a:lumMod val="95000"/>
                            <a:lumOff val="5000"/>
                          </a:schemeClr>
                        </a:solidFill>
                        <a:effectLst/>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ts val="1540"/>
                        </a:lnSpc>
                        <a:spcBef>
                          <a:spcPts val="0"/>
                        </a:spcBef>
                        <a:spcAft>
                          <a:spcPts val="0"/>
                        </a:spcAft>
                        <a:buClrTx/>
                        <a:buSzTx/>
                        <a:buFontTx/>
                        <a:buNone/>
                        <a:defRPr/>
                      </a:pPr>
                      <a:r>
                        <a:rPr lang="zh-CN" altLang="en-US" sz="1200" b="0" i="0" u="none" strike="noStrike" dirty="0">
                          <a:solidFill>
                            <a:schemeClr val="tx1">
                              <a:lumMod val="95000"/>
                              <a:lumOff val="5000"/>
                            </a:schemeClr>
                          </a:solidFill>
                          <a:effectLst/>
                          <a:latin typeface="微软雅黑" panose="020B0503020204020204" pitchFamily="34" charset="-122"/>
                          <a:ea typeface="微软雅黑" panose="020B0503020204020204" pitchFamily="34" charset="-122"/>
                        </a:rPr>
                        <a:t>引领团队</a:t>
                      </a:r>
                      <a:endParaRPr lang="zh-CN" altLang="en-US" sz="1200" b="0" dirty="0">
                        <a:solidFill>
                          <a:schemeClr val="tx1">
                            <a:lumMod val="95000"/>
                            <a:lumOff val="5000"/>
                          </a:schemeClr>
                        </a:solidFill>
                        <a:latin typeface="微软雅黑" panose="020B0503020204020204" pitchFamily="34" charset="-122"/>
                        <a:ea typeface="微软雅黑" panose="020B0503020204020204" pitchFamily="34" charset="-122"/>
                      </a:endParaRPr>
                    </a:p>
                  </a:txBody>
                  <a:tcPr marL="68580" marR="68580" marT="34290" marB="34290">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540"/>
                        </a:lnSpc>
                        <a:spcBef>
                          <a:spcPts val="0"/>
                        </a:spcBef>
                        <a:spcAft>
                          <a:spcPts val="0"/>
                        </a:spcAft>
                        <a:buClrTx/>
                        <a:buSzTx/>
                        <a:buFontTx/>
                        <a:buNone/>
                        <a:defRPr/>
                      </a:pPr>
                      <a:r>
                        <a:rPr kumimoji="0" lang="zh-CN" altLang="en-US" sz="1200" b="0" i="0" u="none" strike="noStrike" kern="1200" cap="none" spc="0" normalizeH="0" baseline="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沟通协调</a:t>
                      </a:r>
                      <a:endParaRPr kumimoji="0" lang="en-US" altLang="zh-CN" sz="1200" b="0" i="0" u="none" strike="noStrike" kern="1200" cap="none" spc="0" normalizeH="0" baseline="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ts val="1540"/>
                        </a:lnSpc>
                        <a:spcBef>
                          <a:spcPts val="0"/>
                        </a:spcBef>
                        <a:spcAft>
                          <a:spcPts val="0"/>
                        </a:spcAft>
                        <a:buClrTx/>
                        <a:buSzTx/>
                        <a:buFontTx/>
                        <a:buNone/>
                        <a:defRPr/>
                      </a:pPr>
                      <a:r>
                        <a:rPr kumimoji="0" lang="zh-CN" altLang="en-US" sz="1200" b="0" i="0" u="none" strike="noStrike" kern="1200" cap="none" spc="0" normalizeH="0" baseline="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辅导员工</a:t>
                      </a:r>
                      <a:endParaRPr lang="zh-CN" altLang="en-US" sz="1200" b="0" dirty="0">
                        <a:solidFill>
                          <a:schemeClr val="tx1">
                            <a:lumMod val="95000"/>
                            <a:lumOff val="5000"/>
                          </a:schemeClr>
                        </a:solidFill>
                        <a:latin typeface="微软雅黑" panose="020B0503020204020204" pitchFamily="34" charset="-122"/>
                        <a:ea typeface="微软雅黑" panose="020B0503020204020204" pitchFamily="34" charset="-122"/>
                      </a:endParaRPr>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78" name="矩形 77"/>
          <p:cNvSpPr/>
          <p:nvPr/>
        </p:nvSpPr>
        <p:spPr>
          <a:xfrm>
            <a:off x="5814510" y="6042316"/>
            <a:ext cx="4538510" cy="351001"/>
          </a:xfrm>
          <a:prstGeom prst="rect">
            <a:avLst/>
          </a:prstGeom>
          <a:solidFill>
            <a:schemeClr val="accent1">
              <a:lumMod val="20000"/>
              <a:lumOff val="80000"/>
            </a:schemeClr>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工作需要的性格特质</a:t>
            </a:r>
            <a:endParaRPr kumimoji="1" lang="zh-CN" altLang="en-US"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79" name="矩形 78"/>
          <p:cNvSpPr/>
          <p:nvPr/>
        </p:nvSpPr>
        <p:spPr>
          <a:xfrm>
            <a:off x="4869587" y="6033546"/>
            <a:ext cx="908115" cy="351000"/>
          </a:xfrm>
          <a:prstGeom prst="rect">
            <a:avLst/>
          </a:prstGeom>
          <a:solidFill>
            <a:schemeClr val="accent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b="1" dirty="0">
                <a:solidFill>
                  <a:schemeClr val="tx1"/>
                </a:solidFill>
                <a:latin typeface="微软雅黑" panose="020B0503020204020204" pitchFamily="34" charset="-122"/>
                <a:ea typeface="微软雅黑" panose="020B0503020204020204" pitchFamily="34" charset="-122"/>
              </a:rPr>
              <a:t>性格类型</a:t>
            </a:r>
            <a:endParaRPr kumimoji="1"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5814345" y="2430926"/>
            <a:ext cx="4538510" cy="368300"/>
          </a:xfrm>
          <a:prstGeom prst="rect">
            <a:avLst/>
          </a:prstGeom>
          <a:noFill/>
        </p:spPr>
        <p:txBody>
          <a:bodyPr wrap="square">
            <a:spAutoFit/>
          </a:bodyPr>
          <a:lstStyle/>
          <a:p>
            <a:pPr algn="ctr"/>
            <a:r>
              <a:rPr kumimoji="1" lang="zh-CN" altLang="en-US" sz="1800" b="1" dirty="0">
                <a:solidFill>
                  <a:srgbClr val="C00000"/>
                </a:solidFill>
                <a:latin typeface="微软雅黑" panose="020B0503020204020204" pitchFamily="34" charset="-122"/>
                <a:ea typeface="微软雅黑" panose="020B0503020204020204" pitchFamily="34" charset="-122"/>
              </a:rPr>
              <a:t>“核芯领导力”模型</a:t>
            </a:r>
            <a:endParaRPr lang="zh-CN" altLang="en-US" dirty="0">
              <a:solidFill>
                <a:srgbClr val="C00000"/>
              </a:solidFill>
            </a:endParaRPr>
          </a:p>
        </p:txBody>
      </p:sp>
      <p:grpSp>
        <p:nvGrpSpPr>
          <p:cNvPr id="8" name="组合 7"/>
          <p:cNvGrpSpPr/>
          <p:nvPr/>
        </p:nvGrpSpPr>
        <p:grpSpPr>
          <a:xfrm rot="0">
            <a:off x="713105" y="3392805"/>
            <a:ext cx="3888105" cy="2922905"/>
            <a:chOff x="275627" y="2826298"/>
            <a:chExt cx="4334966" cy="3699026"/>
          </a:xfrm>
        </p:grpSpPr>
        <p:sp>
          <p:nvSpPr>
            <p:cNvPr id="11" name="文本框 10"/>
            <p:cNvSpPr txBox="1"/>
            <p:nvPr/>
          </p:nvSpPr>
          <p:spPr>
            <a:xfrm>
              <a:off x="3465079" y="2838896"/>
              <a:ext cx="1143389" cy="1128271"/>
            </a:xfrm>
            <a:prstGeom prst="rect">
              <a:avLst/>
            </a:prstGeom>
            <a:noFill/>
          </p:spPr>
          <p:txBody>
            <a:bodyPr wrap="square" rtlCol="0">
              <a:spAutoFit/>
            </a:bodyPr>
            <a:p>
              <a:pPr defTabSz="685800" fontAlgn="auto">
                <a:spcBef>
                  <a:spcPts val="0"/>
                </a:spcBef>
                <a:spcAft>
                  <a:spcPts val="0"/>
                </a:spcAft>
                <a:defRPr/>
              </a:pPr>
              <a:r>
                <a:rPr kumimoji="1" lang="zh-CN" altLang="en-US" sz="1200" b="1" dirty="0">
                  <a:solidFill>
                    <a:srgbClr val="EB7B25"/>
                  </a:solidFill>
                  <a:latin typeface="微软雅黑" panose="020B0503020204020204" pitchFamily="34" charset="-122"/>
                  <a:ea typeface="微软雅黑" panose="020B0503020204020204" pitchFamily="34" charset="-122"/>
                </a:rPr>
                <a:t>显性特征</a:t>
              </a:r>
              <a:endParaRPr kumimoji="1" lang="en-US" altLang="zh-CN" sz="1200" b="1" dirty="0">
                <a:solidFill>
                  <a:srgbClr val="EB7B25"/>
                </a:solidFill>
                <a:latin typeface="微软雅黑" panose="020B0503020204020204" pitchFamily="34" charset="-122"/>
                <a:ea typeface="微软雅黑" panose="020B0503020204020204" pitchFamily="34" charset="-122"/>
              </a:endParaRPr>
            </a:p>
            <a:p>
              <a:pPr defTabSz="685800" fontAlgn="auto">
                <a:spcBef>
                  <a:spcPts val="0"/>
                </a:spcBef>
                <a:spcAft>
                  <a:spcPts val="0"/>
                </a:spcAft>
                <a:defRPr/>
              </a:pPr>
              <a:r>
                <a:rPr kumimoji="1" lang="zh-CN" altLang="en-US" sz="1000" dirty="0">
                  <a:solidFill>
                    <a:schemeClr val="bg1">
                      <a:lumMod val="65000"/>
                    </a:schemeClr>
                  </a:solidFill>
                  <a:latin typeface="微软雅黑" panose="020B0503020204020204" pitchFamily="34" charset="-122"/>
                  <a:ea typeface="微软雅黑" panose="020B0503020204020204" pitchFamily="34" charset="-122"/>
                </a:rPr>
                <a:t>外在表现</a:t>
              </a:r>
              <a:endParaRPr kumimoji="1" lang="en-US" altLang="zh-CN" sz="1000" dirty="0">
                <a:solidFill>
                  <a:schemeClr val="bg1">
                    <a:lumMod val="65000"/>
                  </a:schemeClr>
                </a:solidFill>
                <a:latin typeface="微软雅黑" panose="020B0503020204020204" pitchFamily="34" charset="-122"/>
                <a:ea typeface="微软雅黑" panose="020B0503020204020204" pitchFamily="34" charset="-122"/>
              </a:endParaRPr>
            </a:p>
            <a:p>
              <a:pPr defTabSz="685800" fontAlgn="auto">
                <a:spcBef>
                  <a:spcPts val="0"/>
                </a:spcBef>
                <a:spcAft>
                  <a:spcPts val="0"/>
                </a:spcAft>
                <a:defRPr/>
              </a:pPr>
              <a:r>
                <a:rPr kumimoji="1" lang="zh-CN" altLang="en-US" sz="1000" dirty="0">
                  <a:solidFill>
                    <a:schemeClr val="bg1">
                      <a:lumMod val="65000"/>
                    </a:schemeClr>
                  </a:solidFill>
                  <a:latin typeface="微软雅黑" panose="020B0503020204020204" pitchFamily="34" charset="-122"/>
                  <a:ea typeface="微软雅黑" panose="020B0503020204020204" pitchFamily="34" charset="-122"/>
                </a:rPr>
                <a:t>基本知识</a:t>
              </a:r>
              <a:endParaRPr kumimoji="1" lang="en-US" altLang="zh-CN" sz="1000" dirty="0">
                <a:solidFill>
                  <a:schemeClr val="bg1">
                    <a:lumMod val="65000"/>
                  </a:schemeClr>
                </a:solidFill>
                <a:latin typeface="微软雅黑" panose="020B0503020204020204" pitchFamily="34" charset="-122"/>
                <a:ea typeface="微软雅黑" panose="020B0503020204020204" pitchFamily="34" charset="-122"/>
              </a:endParaRPr>
            </a:p>
            <a:p>
              <a:pPr defTabSz="685800" fontAlgn="auto">
                <a:spcBef>
                  <a:spcPts val="0"/>
                </a:spcBef>
                <a:spcAft>
                  <a:spcPts val="0"/>
                </a:spcAft>
                <a:defRPr/>
              </a:pPr>
              <a:r>
                <a:rPr kumimoji="1" lang="zh-CN" altLang="en-US" sz="1000" dirty="0">
                  <a:solidFill>
                    <a:schemeClr val="bg1">
                      <a:lumMod val="65000"/>
                    </a:schemeClr>
                  </a:solidFill>
                  <a:latin typeface="微软雅黑" panose="020B0503020204020204" pitchFamily="34" charset="-122"/>
                  <a:ea typeface="微软雅黑" panose="020B0503020204020204" pitchFamily="34" charset="-122"/>
                </a:rPr>
                <a:t>基本技能</a:t>
              </a:r>
              <a:endParaRPr kumimoji="1" lang="en-US" altLang="zh-CN" sz="1000" dirty="0">
                <a:solidFill>
                  <a:schemeClr val="bg1">
                    <a:lumMod val="65000"/>
                  </a:schemeClr>
                </a:solidFill>
                <a:latin typeface="微软雅黑" panose="020B0503020204020204" pitchFamily="34" charset="-122"/>
                <a:ea typeface="微软雅黑" panose="020B0503020204020204" pitchFamily="34" charset="-122"/>
              </a:endParaRPr>
            </a:p>
            <a:p>
              <a:pPr defTabSz="685800" fontAlgn="auto">
                <a:spcBef>
                  <a:spcPts val="0"/>
                </a:spcBef>
                <a:spcAft>
                  <a:spcPts val="0"/>
                </a:spcAft>
                <a:defRPr/>
              </a:pPr>
              <a:r>
                <a:rPr kumimoji="1" lang="zh-CN" altLang="en-US" sz="1000" dirty="0">
                  <a:solidFill>
                    <a:schemeClr val="bg1">
                      <a:lumMod val="65000"/>
                    </a:schemeClr>
                  </a:solidFill>
                  <a:latin typeface="微软雅黑" panose="020B0503020204020204" pitchFamily="34" charset="-122"/>
                  <a:ea typeface="微软雅黑" panose="020B0503020204020204" pitchFamily="34" charset="-122"/>
                </a:rPr>
                <a:t>经验</a:t>
              </a:r>
              <a:endParaRPr kumimoji="1" lang="en-US" altLang="zh-CN" sz="1200" b="1" dirty="0">
                <a:solidFill>
                  <a:srgbClr val="FFC000"/>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275628" y="3178342"/>
              <a:ext cx="1640429" cy="388145"/>
            </a:xfrm>
            <a:prstGeom prst="rect">
              <a:avLst/>
            </a:prstGeom>
            <a:noFill/>
          </p:spPr>
          <p:txBody>
            <a:bodyPr wrap="square" rtlCol="0">
              <a:spAutoFit/>
            </a:bodyPr>
            <a:p>
              <a:pPr defTabSz="685800" fontAlgn="auto">
                <a:spcBef>
                  <a:spcPts val="0"/>
                </a:spcBef>
                <a:spcAft>
                  <a:spcPts val="0"/>
                </a:spcAft>
                <a:defRPr/>
              </a:pPr>
              <a:r>
                <a:rPr kumimoji="1" lang="zh-CN" altLang="en-US" sz="1400" b="1" dirty="0">
                  <a:solidFill>
                    <a:schemeClr val="accent1"/>
                  </a:solidFill>
                  <a:latin typeface="微软雅黑" panose="020B0503020204020204" pitchFamily="34" charset="-122"/>
                  <a:ea typeface="微软雅黑" panose="020B0503020204020204" pitchFamily="34" charset="-122"/>
                </a:rPr>
                <a:t>能   做</a:t>
              </a:r>
              <a:endParaRPr kumimoji="1" lang="en-US" altLang="zh-CN" sz="1400" b="1" dirty="0">
                <a:solidFill>
                  <a:schemeClr val="accent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275628" y="4361900"/>
              <a:ext cx="1197033" cy="388145"/>
            </a:xfrm>
            <a:prstGeom prst="rect">
              <a:avLst/>
            </a:prstGeom>
            <a:noFill/>
          </p:spPr>
          <p:txBody>
            <a:bodyPr wrap="square" rtlCol="0">
              <a:spAutoFit/>
            </a:bodyPr>
            <a:p>
              <a:pPr defTabSz="685800" fontAlgn="auto">
                <a:spcBef>
                  <a:spcPts val="0"/>
                </a:spcBef>
                <a:spcAft>
                  <a:spcPts val="0"/>
                </a:spcAft>
                <a:defRPr/>
              </a:pPr>
              <a:r>
                <a:rPr kumimoji="1" lang="zh-CN" altLang="en-US" sz="1400" b="1" dirty="0">
                  <a:solidFill>
                    <a:schemeClr val="accent1"/>
                  </a:solidFill>
                  <a:latin typeface="微软雅黑" panose="020B0503020204020204" pitchFamily="34" charset="-122"/>
                  <a:ea typeface="微软雅黑" panose="020B0503020204020204" pitchFamily="34" charset="-122"/>
                </a:rPr>
                <a:t>适合做</a:t>
              </a:r>
              <a:endParaRPr kumimoji="1" lang="en-US" altLang="zh-CN" sz="1400" b="1" dirty="0">
                <a:solidFill>
                  <a:schemeClr val="accent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275627" y="5631301"/>
              <a:ext cx="1197033" cy="388145"/>
            </a:xfrm>
            <a:prstGeom prst="rect">
              <a:avLst/>
            </a:prstGeom>
            <a:noFill/>
          </p:spPr>
          <p:txBody>
            <a:bodyPr wrap="square" rtlCol="0">
              <a:spAutoFit/>
            </a:bodyPr>
            <a:p>
              <a:pPr defTabSz="685800" fontAlgn="auto">
                <a:spcBef>
                  <a:spcPts val="0"/>
                </a:spcBef>
                <a:spcAft>
                  <a:spcPts val="0"/>
                </a:spcAft>
                <a:defRPr/>
              </a:pPr>
              <a:r>
                <a:rPr kumimoji="1" lang="zh-CN" altLang="en-US" sz="1400" b="1" dirty="0">
                  <a:solidFill>
                    <a:schemeClr val="accent1"/>
                  </a:solidFill>
                  <a:latin typeface="微软雅黑" panose="020B0503020204020204" pitchFamily="34" charset="-122"/>
                  <a:ea typeface="微软雅黑" panose="020B0503020204020204" pitchFamily="34" charset="-122"/>
                </a:rPr>
                <a:t>愿意做</a:t>
              </a:r>
              <a:endParaRPr kumimoji="1" lang="en-US" altLang="zh-CN" sz="1400" b="1" dirty="0">
                <a:solidFill>
                  <a:schemeClr val="accent1"/>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3426849" y="4321363"/>
              <a:ext cx="1183744" cy="1128271"/>
            </a:xfrm>
            <a:prstGeom prst="rect">
              <a:avLst/>
            </a:prstGeom>
            <a:noFill/>
          </p:spPr>
          <p:txBody>
            <a:bodyPr wrap="square" rtlCol="0">
              <a:spAutoFit/>
            </a:bodyPr>
            <a:p>
              <a:pPr defTabSz="685800" fontAlgn="auto">
                <a:spcBef>
                  <a:spcPts val="0"/>
                </a:spcBef>
                <a:spcAft>
                  <a:spcPts val="0"/>
                </a:spcAft>
                <a:defRPr/>
              </a:pPr>
              <a:r>
                <a:rPr kumimoji="1" lang="zh-CN" altLang="en-US" sz="1200" b="1" dirty="0">
                  <a:solidFill>
                    <a:srgbClr val="EB7B25"/>
                  </a:solidFill>
                  <a:latin typeface="微软雅黑" panose="020B0503020204020204" pitchFamily="34" charset="-122"/>
                  <a:ea typeface="微软雅黑" panose="020B0503020204020204" pitchFamily="34" charset="-122"/>
                </a:rPr>
                <a:t>能力风格</a:t>
              </a:r>
              <a:endParaRPr kumimoji="1" lang="en-US" altLang="zh-CN" sz="1200" b="1" dirty="0">
                <a:solidFill>
                  <a:srgbClr val="EB7B25"/>
                </a:solidFill>
                <a:latin typeface="微软雅黑" panose="020B0503020204020204" pitchFamily="34" charset="-122"/>
                <a:ea typeface="微软雅黑" panose="020B0503020204020204" pitchFamily="34" charset="-122"/>
              </a:endParaRPr>
            </a:p>
            <a:p>
              <a:pPr defTabSz="685800" fontAlgn="auto">
                <a:spcBef>
                  <a:spcPts val="0"/>
                </a:spcBef>
                <a:spcAft>
                  <a:spcPts val="0"/>
                </a:spcAft>
                <a:defRPr/>
              </a:pPr>
              <a:r>
                <a:rPr kumimoji="1" lang="zh-CN" altLang="en-US" sz="1000" dirty="0">
                  <a:solidFill>
                    <a:schemeClr val="bg1">
                      <a:lumMod val="65000"/>
                    </a:schemeClr>
                  </a:solidFill>
                  <a:latin typeface="微软雅黑" panose="020B0503020204020204" pitchFamily="34" charset="-122"/>
                  <a:ea typeface="微软雅黑" panose="020B0503020204020204" pitchFamily="34" charset="-122"/>
                </a:rPr>
                <a:t>潜在表现</a:t>
              </a:r>
              <a:endParaRPr kumimoji="1" lang="en-US" altLang="zh-CN" sz="1000" dirty="0">
                <a:solidFill>
                  <a:schemeClr val="bg1">
                    <a:lumMod val="65000"/>
                  </a:schemeClr>
                </a:solidFill>
                <a:latin typeface="微软雅黑" panose="020B0503020204020204" pitchFamily="34" charset="-122"/>
                <a:ea typeface="微软雅黑" panose="020B0503020204020204" pitchFamily="34" charset="-122"/>
              </a:endParaRPr>
            </a:p>
            <a:p>
              <a:pPr defTabSz="685800" fontAlgn="auto">
                <a:spcBef>
                  <a:spcPts val="0"/>
                </a:spcBef>
                <a:spcAft>
                  <a:spcPts val="0"/>
                </a:spcAft>
                <a:defRPr/>
              </a:pPr>
              <a:r>
                <a:rPr kumimoji="1" lang="zh-CN" altLang="en-US" sz="1000" dirty="0">
                  <a:solidFill>
                    <a:schemeClr val="bg1">
                      <a:lumMod val="65000"/>
                    </a:schemeClr>
                  </a:solidFill>
                  <a:latin typeface="微软雅黑" panose="020B0503020204020204" pitchFamily="34" charset="-122"/>
                  <a:ea typeface="微软雅黑" panose="020B0503020204020204" pitchFamily="34" charset="-122"/>
                </a:rPr>
                <a:t>能力</a:t>
              </a:r>
              <a:endParaRPr kumimoji="1" lang="en-US" altLang="zh-CN" sz="1000" dirty="0">
                <a:solidFill>
                  <a:schemeClr val="bg1">
                    <a:lumMod val="65000"/>
                  </a:schemeClr>
                </a:solidFill>
                <a:latin typeface="微软雅黑" panose="020B0503020204020204" pitchFamily="34" charset="-122"/>
                <a:ea typeface="微软雅黑" panose="020B0503020204020204" pitchFamily="34" charset="-122"/>
              </a:endParaRPr>
            </a:p>
            <a:p>
              <a:pPr defTabSz="685800" fontAlgn="auto">
                <a:spcBef>
                  <a:spcPts val="0"/>
                </a:spcBef>
                <a:spcAft>
                  <a:spcPts val="0"/>
                </a:spcAft>
                <a:defRPr/>
              </a:pPr>
              <a:r>
                <a:rPr kumimoji="1" lang="zh-CN" altLang="en-US" sz="1000" dirty="0">
                  <a:solidFill>
                    <a:schemeClr val="bg1">
                      <a:lumMod val="65000"/>
                    </a:schemeClr>
                  </a:solidFill>
                  <a:latin typeface="微软雅黑" panose="020B0503020204020204" pitchFamily="34" charset="-122"/>
                  <a:ea typeface="微软雅黑" panose="020B0503020204020204" pitchFamily="34" charset="-122"/>
                </a:rPr>
                <a:t>自我形象</a:t>
              </a:r>
              <a:endParaRPr kumimoji="1" lang="en-US" altLang="zh-CN" sz="1000" dirty="0">
                <a:solidFill>
                  <a:schemeClr val="bg1">
                    <a:lumMod val="65000"/>
                  </a:schemeClr>
                </a:solidFill>
                <a:latin typeface="微软雅黑" panose="020B0503020204020204" pitchFamily="34" charset="-122"/>
                <a:ea typeface="微软雅黑" panose="020B0503020204020204" pitchFamily="34" charset="-122"/>
              </a:endParaRPr>
            </a:p>
            <a:p>
              <a:pPr defTabSz="685800" fontAlgn="auto">
                <a:spcBef>
                  <a:spcPts val="0"/>
                </a:spcBef>
                <a:spcAft>
                  <a:spcPts val="0"/>
                </a:spcAft>
                <a:defRPr/>
              </a:pPr>
              <a:r>
                <a:rPr kumimoji="1" lang="zh-CN" altLang="en-US" sz="1000" dirty="0">
                  <a:solidFill>
                    <a:schemeClr val="bg1">
                      <a:lumMod val="65000"/>
                    </a:schemeClr>
                  </a:solidFill>
                  <a:latin typeface="微软雅黑" panose="020B0503020204020204" pitchFamily="34" charset="-122"/>
                  <a:ea typeface="微软雅黑" panose="020B0503020204020204" pitchFamily="34" charset="-122"/>
                </a:rPr>
                <a:t>特质</a:t>
              </a:r>
              <a:endParaRPr kumimoji="1" lang="en-US" altLang="zh-CN" sz="10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3420477" y="5783810"/>
              <a:ext cx="1103034" cy="738519"/>
            </a:xfrm>
            <a:prstGeom prst="rect">
              <a:avLst/>
            </a:prstGeom>
            <a:solidFill>
              <a:schemeClr val="bg1">
                <a:alpha val="39000"/>
              </a:schemeClr>
            </a:solidFill>
          </p:spPr>
          <p:txBody>
            <a:bodyPr wrap="square" rtlCol="0">
              <a:spAutoFit/>
            </a:bodyPr>
            <a:p>
              <a:pPr defTabSz="685800" fontAlgn="auto">
                <a:spcBef>
                  <a:spcPts val="0"/>
                </a:spcBef>
                <a:spcAft>
                  <a:spcPts val="0"/>
                </a:spcAft>
                <a:defRPr/>
              </a:pPr>
              <a:r>
                <a:rPr kumimoji="1" lang="zh-CN" altLang="en-US" sz="1200" b="1" dirty="0">
                  <a:solidFill>
                    <a:srgbClr val="EB7B25"/>
                  </a:solidFill>
                  <a:latin typeface="微软雅黑" panose="020B0503020204020204" pitchFamily="34" charset="-122"/>
                  <a:ea typeface="微软雅黑" panose="020B0503020204020204" pitchFamily="34" charset="-122"/>
                </a:rPr>
                <a:t>隐性特征</a:t>
              </a:r>
              <a:endParaRPr kumimoji="1" lang="en-US" altLang="zh-CN" sz="1200" b="1" dirty="0">
                <a:solidFill>
                  <a:srgbClr val="EB7B25"/>
                </a:solidFill>
                <a:latin typeface="微软雅黑" panose="020B0503020204020204" pitchFamily="34" charset="-122"/>
                <a:ea typeface="微软雅黑" panose="020B0503020204020204" pitchFamily="34" charset="-122"/>
              </a:endParaRPr>
            </a:p>
            <a:p>
              <a:pPr defTabSz="685800" fontAlgn="auto">
                <a:spcBef>
                  <a:spcPts val="0"/>
                </a:spcBef>
                <a:spcAft>
                  <a:spcPts val="0"/>
                </a:spcAft>
                <a:defRPr/>
              </a:pPr>
              <a:r>
                <a:rPr kumimoji="1" lang="zh-CN" altLang="en-US" sz="1000" dirty="0">
                  <a:solidFill>
                    <a:schemeClr val="bg1">
                      <a:lumMod val="65000"/>
                    </a:schemeClr>
                  </a:solidFill>
                  <a:latin typeface="微软雅黑" panose="020B0503020204020204" pitchFamily="34" charset="-122"/>
                  <a:ea typeface="微软雅黑" panose="020B0503020204020204" pitchFamily="34" charset="-122"/>
                </a:rPr>
                <a:t>深层诉求</a:t>
              </a:r>
              <a:endParaRPr kumimoji="1" lang="en-US" altLang="zh-CN" sz="1000" dirty="0">
                <a:solidFill>
                  <a:schemeClr val="bg1">
                    <a:lumMod val="65000"/>
                  </a:schemeClr>
                </a:solidFill>
                <a:latin typeface="微软雅黑" panose="020B0503020204020204" pitchFamily="34" charset="-122"/>
                <a:ea typeface="微软雅黑" panose="020B0503020204020204" pitchFamily="34" charset="-122"/>
              </a:endParaRPr>
            </a:p>
            <a:p>
              <a:pPr defTabSz="685800" fontAlgn="auto">
                <a:spcBef>
                  <a:spcPts val="0"/>
                </a:spcBef>
                <a:spcAft>
                  <a:spcPts val="0"/>
                </a:spcAft>
                <a:defRPr/>
              </a:pPr>
              <a:r>
                <a:rPr kumimoji="1" lang="zh-CN" altLang="en-US" sz="1000" dirty="0">
                  <a:solidFill>
                    <a:schemeClr val="bg1">
                      <a:lumMod val="65000"/>
                    </a:schemeClr>
                  </a:solidFill>
                  <a:latin typeface="微软雅黑" panose="020B0503020204020204" pitchFamily="34" charset="-122"/>
                  <a:ea typeface="微软雅黑" panose="020B0503020204020204" pitchFamily="34" charset="-122"/>
                </a:rPr>
                <a:t>动机</a:t>
              </a:r>
              <a:endParaRPr kumimoji="1" lang="en-US" altLang="zh-CN" sz="1000" dirty="0">
                <a:solidFill>
                  <a:schemeClr val="bg1">
                    <a:lumMod val="65000"/>
                  </a:schemeClr>
                </a:solidFill>
                <a:latin typeface="微软雅黑" panose="020B0503020204020204" pitchFamily="34" charset="-122"/>
                <a:ea typeface="微软雅黑" panose="020B0503020204020204" pitchFamily="34" charset="-122"/>
              </a:endParaRPr>
            </a:p>
          </p:txBody>
        </p:sp>
        <p:pic>
          <p:nvPicPr>
            <p:cNvPr id="16" name="Picture 13"/>
            <p:cNvPicPr>
              <a:picLocks noChangeAspect="1" noChangeArrowheads="1"/>
            </p:cNvPicPr>
            <p:nvPr/>
          </p:nvPicPr>
          <p:blipFill rotWithShape="1">
            <a:blip r:embed="rId2" cstate="email"/>
            <a:srcRect/>
            <a:stretch>
              <a:fillRect/>
            </a:stretch>
          </p:blipFill>
          <p:spPr bwMode="auto">
            <a:xfrm>
              <a:off x="1219189" y="2826298"/>
              <a:ext cx="2207537" cy="369902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pic>
      </p:grpSp>
      <p:sp>
        <p:nvSpPr>
          <p:cNvPr id="27" name="左大括号 26"/>
          <p:cNvSpPr/>
          <p:nvPr/>
        </p:nvSpPr>
        <p:spPr>
          <a:xfrm>
            <a:off x="4377055" y="3429000"/>
            <a:ext cx="416560" cy="902335"/>
          </a:xfrm>
          <a:prstGeom prst="leftBrac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p>
            <a:pPr algn="ctr"/>
            <a:endParaRPr kumimoji="1" lang="zh-CN" altLang="en-US"/>
          </a:p>
        </p:txBody>
      </p:sp>
      <p:sp>
        <p:nvSpPr>
          <p:cNvPr id="28" name="左大括号 27"/>
          <p:cNvSpPr/>
          <p:nvPr/>
        </p:nvSpPr>
        <p:spPr>
          <a:xfrm>
            <a:off x="4366895" y="4462780"/>
            <a:ext cx="410845" cy="1146175"/>
          </a:xfrm>
          <a:prstGeom prst="leftBrace">
            <a:avLst>
              <a:gd name="adj1" fmla="val 10869"/>
              <a:gd name="adj2"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p>
            <a:pPr algn="ctr"/>
            <a:endParaRPr kumimoji="1" lang="zh-CN" altLang="en-US"/>
          </a:p>
        </p:txBody>
      </p:sp>
      <p:sp>
        <p:nvSpPr>
          <p:cNvPr id="29" name="左大括号 28"/>
          <p:cNvSpPr/>
          <p:nvPr/>
        </p:nvSpPr>
        <p:spPr>
          <a:xfrm>
            <a:off x="4366260" y="5688330"/>
            <a:ext cx="427990" cy="595630"/>
          </a:xfrm>
          <a:prstGeom prst="leftBrac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p>
            <a:pPr algn="ctr"/>
            <a:endParaRPr kumimoji="1" lang="zh-CN" altLang="en-US"/>
          </a:p>
        </p:txBody>
      </p:sp>
      <p:sp>
        <p:nvSpPr>
          <p:cNvPr id="30" name="文本框 29"/>
          <p:cNvSpPr txBox="1"/>
          <p:nvPr/>
        </p:nvSpPr>
        <p:spPr>
          <a:xfrm>
            <a:off x="1989455" y="2851785"/>
            <a:ext cx="1097280" cy="368300"/>
          </a:xfrm>
          <a:prstGeom prst="rect">
            <a:avLst/>
          </a:prstGeom>
          <a:noFill/>
        </p:spPr>
        <p:txBody>
          <a:bodyPr wrap="none" rtlCol="0" anchor="t">
            <a:spAutoFit/>
          </a:bodyPr>
          <a:p>
            <a:r>
              <a:rPr lang="zh-CN" altLang="en-US" b="1" dirty="0">
                <a:latin typeface="微软雅黑" panose="020B0503020204020204" pitchFamily="34" charset="-122"/>
                <a:ea typeface="微软雅黑" panose="020B0503020204020204" pitchFamily="34" charset="-122"/>
                <a:sym typeface="+mn-ea"/>
              </a:rPr>
              <a:t>冰山模型</a:t>
            </a:r>
            <a:endParaRPr lang="zh-CN" altLang="en-US" b="1" dirty="0">
              <a:latin typeface="微软雅黑" panose="020B0503020204020204" pitchFamily="34" charset="-122"/>
              <a:ea typeface="微软雅黑" panose="020B0503020204020204" pitchFamily="34" charset="-122"/>
              <a:sym typeface="+mn-ea"/>
            </a:endParaRPr>
          </a:p>
        </p:txBody>
      </p:sp>
      <p:sp>
        <p:nvSpPr>
          <p:cNvPr id="17" name="标题 16"/>
          <p:cNvSpPr>
            <a:spLocks noGrp="1"/>
          </p:cNvSpPr>
          <p:nvPr>
            <p:ph type="title"/>
          </p:nvPr>
        </p:nvSpPr>
        <p:spPr>
          <a:xfrm>
            <a:off x="479425" y="1355725"/>
            <a:ext cx="10972800" cy="273050"/>
          </a:xfrm>
        </p:spPr>
        <p:txBody>
          <a:bodyPr/>
          <a:p>
            <a:r>
              <a:rPr lang="en-US" altLang="zh-CN" sz="2000" dirty="0"/>
              <a:t>构建能力素质模型，选拔干部侧重价值观等基本素养评价</a:t>
            </a:r>
            <a:endParaRPr lang="en-US" altLang="zh-CN" sz="2000" dirty="0"/>
          </a:p>
        </p:txBody>
      </p:sp>
      <p:sp>
        <p:nvSpPr>
          <p:cNvPr id="4" name="标题 3"/>
          <p:cNvSpPr>
            <a:spLocks noGrp="1"/>
          </p:cNvSpPr>
          <p:nvPr/>
        </p:nvSpPr>
        <p:spPr>
          <a:xfrm>
            <a:off x="479732" y="692666"/>
            <a:ext cx="10972800" cy="575712"/>
          </a:xfrm>
          <a:prstGeom prst="rect">
            <a:avLst/>
          </a:prstGeom>
          <a:solidFill>
            <a:schemeClr val="tx1"/>
          </a:solidFill>
        </p:spPr>
        <p:txBody>
          <a:bodyPr anchor="ctr" anchorCtr="0"/>
          <a:lstStyle>
            <a:lvl1pPr marL="0" indent="0" algn="l" defTabSz="914400" rtl="0" eaLnBrk="1" fontAlgn="base" latinLnBrk="0" hangingPunct="1">
              <a:lnSpc>
                <a:spcPct val="100000"/>
              </a:lnSpc>
              <a:spcBef>
                <a:spcPct val="0"/>
              </a:spcBef>
              <a:spcAft>
                <a:spcPct val="0"/>
              </a:spcAft>
              <a:buNone/>
              <a:defRPr lang="zh-CN" altLang="en-US" sz="2800" b="1" i="0" u="none" kern="1200" baseline="0">
                <a:solidFill>
                  <a:schemeClr val="tx1"/>
                </a:solidFill>
                <a:effectLst/>
                <a:latin typeface="微软雅黑" panose="020B0503020204020204" pitchFamily="34" charset="-122"/>
                <a:ea typeface="微软雅黑" panose="020B0503020204020204" pitchFamily="34" charset="-122"/>
                <a:cs typeface="+mj-cs"/>
              </a:defRPr>
            </a:lvl1pPr>
          </a:lstStyle>
          <a:p>
            <a:r>
              <a:rPr lang="en-US" altLang="zh-CN" sz="2400" dirty="0">
                <a:solidFill>
                  <a:schemeClr val="bg1"/>
                </a:solidFill>
              </a:rPr>
              <a:t>1</a:t>
            </a:r>
            <a:r>
              <a:rPr sz="2400" dirty="0">
                <a:solidFill>
                  <a:schemeClr val="bg1"/>
                </a:solidFill>
              </a:rPr>
              <a:t>，选有文化</a:t>
            </a:r>
            <a:r>
              <a:rPr sz="2400" dirty="0">
                <a:solidFill>
                  <a:schemeClr val="bg1"/>
                </a:solidFill>
              </a:rPr>
              <a:t>的人</a:t>
            </a:r>
            <a:endParaRPr sz="24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2063115" y="3661410"/>
            <a:ext cx="3870960" cy="2674620"/>
          </a:xfrm>
          <a:prstGeom prst="rect">
            <a:avLst/>
          </a:prstGeom>
        </p:spPr>
      </p:pic>
      <p:sp>
        <p:nvSpPr>
          <p:cNvPr id="8" name="矩形 7"/>
          <p:cNvSpPr/>
          <p:nvPr/>
        </p:nvSpPr>
        <p:spPr bwMode="auto">
          <a:xfrm>
            <a:off x="451485" y="1772920"/>
            <a:ext cx="6461125" cy="21329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indent="511175">
              <a:buClr>
                <a:srgbClr val="FF0000"/>
              </a:buClr>
              <a:buFont typeface="Wingdings" panose="05000000000000000000" pitchFamily="2" charset="2"/>
            </a:pPr>
            <a:r>
              <a:rPr lang="zh-CN" altLang="en-US" sz="2000" dirty="0">
                <a:solidFill>
                  <a:schemeClr val="tx2"/>
                </a:solidFill>
                <a:latin typeface="Arial" panose="020B0604020202020204" pitchFamily="34" charset="0"/>
                <a:ea typeface="微软雅黑" panose="020B0503020204020204" pitchFamily="34" charset="-122"/>
              </a:rPr>
              <a:t>高</a:t>
            </a:r>
            <a:r>
              <a:rPr lang="zh-CN" altLang="en-US" sz="2000" dirty="0" smtClean="0">
                <a:solidFill>
                  <a:schemeClr val="tx2"/>
                </a:solidFill>
                <a:latin typeface="Arial" panose="020B0604020202020204" pitchFamily="34" charset="0"/>
                <a:ea typeface="微软雅黑" panose="020B0503020204020204" pitchFamily="34" charset="-122"/>
              </a:rPr>
              <a:t>管深度参与，</a:t>
            </a:r>
            <a:r>
              <a:rPr lang="zh-CN" altLang="en-US" sz="2000" dirty="0">
                <a:solidFill>
                  <a:schemeClr val="tx2"/>
                </a:solidFill>
                <a:latin typeface="+mn-ea"/>
                <a:ea typeface="微软雅黑" panose="020B0503020204020204" pitchFamily="34" charset="-122"/>
                <a:sym typeface="+mn-ea"/>
              </a:rPr>
              <a:t>形成学习型组织，开拓视野，学以致用。管理沙龙通过创新形式，为公司管理干部提供了管理交流、故事分享、经验萃取、文化传承的重要平台，涵盖了党建战略、理事、管人等内容，具有公司高管担任导师、全程参与辅导等特色，</a:t>
            </a:r>
            <a:r>
              <a:rPr lang="zh-CN" altLang="en-US" sz="2000" dirty="0">
                <a:solidFill>
                  <a:schemeClr val="tx1"/>
                </a:solidFill>
                <a:effectLst>
                  <a:outerShdw blurRad="38100" dist="19050" dir="2700000" algn="tl" rotWithShape="0">
                    <a:schemeClr val="dk1">
                      <a:alpha val="40000"/>
                    </a:schemeClr>
                  </a:outerShdw>
                </a:effectLst>
                <a:latin typeface="+mn-ea"/>
                <a:ea typeface="微软雅黑" panose="020B0503020204020204" pitchFamily="34" charset="-122"/>
                <a:sym typeface="+mn-ea"/>
              </a:rPr>
              <a:t>旨在将安全文化理念、卓越领导力根植到公司绩效管理中</a:t>
            </a:r>
            <a:r>
              <a:rPr lang="zh-CN" altLang="en-US" sz="2000" dirty="0">
                <a:solidFill>
                  <a:schemeClr val="tx2"/>
                </a:solidFill>
                <a:latin typeface="+mn-ea"/>
                <a:ea typeface="微软雅黑" panose="020B0503020204020204" pitchFamily="34" charset="-122"/>
                <a:sym typeface="+mn-ea"/>
              </a:rPr>
              <a:t>。</a:t>
            </a:r>
            <a:endParaRPr lang="zh-CN" altLang="en-US" sz="2000" dirty="0">
              <a:solidFill>
                <a:schemeClr val="tx2"/>
              </a:solidFill>
              <a:latin typeface="+mn-ea"/>
              <a:ea typeface="微软雅黑" panose="020B0503020204020204" pitchFamily="34" charset="-122"/>
              <a:sym typeface="+mn-ea"/>
            </a:endParaRPr>
          </a:p>
        </p:txBody>
      </p:sp>
      <p:grpSp>
        <p:nvGrpSpPr>
          <p:cNvPr id="28" name="组合 27"/>
          <p:cNvGrpSpPr/>
          <p:nvPr/>
        </p:nvGrpSpPr>
        <p:grpSpPr>
          <a:xfrm>
            <a:off x="7176076" y="1633869"/>
            <a:ext cx="4402171" cy="4881851"/>
            <a:chOff x="419563" y="3166996"/>
            <a:chExt cx="3435965" cy="3521805"/>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3189957"/>
              <a:ext cx="1846568" cy="1175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4731"/>
            <a:stretch>
              <a:fillRect/>
            </a:stretch>
          </p:blipFill>
          <p:spPr bwMode="auto">
            <a:xfrm>
              <a:off x="2015506" y="4365104"/>
              <a:ext cx="1840022" cy="1191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563" y="3166996"/>
              <a:ext cx="1575897" cy="1172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7907"/>
            <a:stretch>
              <a:fillRect/>
            </a:stretch>
          </p:blipFill>
          <p:spPr bwMode="auto">
            <a:xfrm>
              <a:off x="419563" y="4358336"/>
              <a:ext cx="1875958" cy="1175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563" y="5517289"/>
              <a:ext cx="1884180" cy="1171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1192" y="5514041"/>
              <a:ext cx="1614336" cy="1155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标题 6"/>
          <p:cNvSpPr>
            <a:spLocks noGrp="1"/>
          </p:cNvSpPr>
          <p:nvPr>
            <p:ph type="title"/>
          </p:nvPr>
        </p:nvSpPr>
        <p:spPr>
          <a:xfrm>
            <a:off x="407977" y="1089541"/>
            <a:ext cx="10972800" cy="575712"/>
          </a:xfrm>
        </p:spPr>
        <p:txBody>
          <a:bodyPr/>
          <a:p>
            <a:r>
              <a:rPr lang="en-US" altLang="zh-CN" sz="2400" dirty="0"/>
              <a:t>实施“知、战、行、果”相结合实战模式</a:t>
            </a:r>
            <a:r>
              <a:rPr sz="2400" dirty="0"/>
              <a:t>对</a:t>
            </a:r>
            <a:r>
              <a:rPr lang="zh-CN" altLang="en-US" sz="2400" dirty="0"/>
              <a:t>管理干部进行</a:t>
            </a:r>
            <a:r>
              <a:rPr lang="zh-CN" altLang="en-US" sz="2400" dirty="0"/>
              <a:t>培训</a:t>
            </a:r>
            <a:endParaRPr lang="zh-CN" altLang="en-US" sz="2400" dirty="0"/>
          </a:p>
        </p:txBody>
      </p:sp>
      <p:sp>
        <p:nvSpPr>
          <p:cNvPr id="4" name="标题 3"/>
          <p:cNvSpPr>
            <a:spLocks noGrp="1"/>
          </p:cNvSpPr>
          <p:nvPr/>
        </p:nvSpPr>
        <p:spPr>
          <a:xfrm>
            <a:off x="479425" y="692785"/>
            <a:ext cx="10972800" cy="497205"/>
          </a:xfrm>
          <a:prstGeom prst="rect">
            <a:avLst/>
          </a:prstGeom>
          <a:solidFill>
            <a:schemeClr val="tx1"/>
          </a:solidFill>
        </p:spPr>
        <p:txBody>
          <a:bodyPr anchor="ctr" anchorCtr="0"/>
          <a:lstStyle>
            <a:lvl1pPr marL="0" indent="0" algn="l" defTabSz="914400" rtl="0" eaLnBrk="1" fontAlgn="base" latinLnBrk="0" hangingPunct="1">
              <a:lnSpc>
                <a:spcPct val="100000"/>
              </a:lnSpc>
              <a:spcBef>
                <a:spcPct val="0"/>
              </a:spcBef>
              <a:spcAft>
                <a:spcPct val="0"/>
              </a:spcAft>
              <a:buNone/>
              <a:defRPr lang="zh-CN" altLang="en-US" sz="2800" b="1" i="0" u="none" kern="1200" baseline="0">
                <a:solidFill>
                  <a:schemeClr val="tx1"/>
                </a:solidFill>
                <a:effectLst/>
                <a:latin typeface="微软雅黑" panose="020B0503020204020204" pitchFamily="34" charset="-122"/>
                <a:ea typeface="微软雅黑" panose="020B0503020204020204" pitchFamily="34" charset="-122"/>
                <a:cs typeface="+mj-cs"/>
              </a:defRPr>
            </a:lvl1pPr>
          </a:lstStyle>
          <a:p>
            <a:r>
              <a:rPr lang="en-US" altLang="zh-CN" sz="2400" dirty="0">
                <a:solidFill>
                  <a:schemeClr val="bg1"/>
                </a:solidFill>
              </a:rPr>
              <a:t>2</a:t>
            </a:r>
            <a:r>
              <a:rPr sz="2400" dirty="0">
                <a:solidFill>
                  <a:schemeClr val="bg1"/>
                </a:solidFill>
              </a:rPr>
              <a:t>，用</a:t>
            </a:r>
            <a:r>
              <a:rPr sz="2400" dirty="0">
                <a:solidFill>
                  <a:schemeClr val="bg1"/>
                </a:solidFill>
              </a:rPr>
              <a:t>文化培养人</a:t>
            </a:r>
            <a:endParaRPr sz="24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4840115" y="2267027"/>
            <a:ext cx="2511770" cy="2542252"/>
          </a:xfrm>
          <a:prstGeom prst="rect">
            <a:avLst/>
          </a:prstGeom>
        </p:spPr>
      </p:pic>
      <p:sp>
        <p:nvSpPr>
          <p:cNvPr id="3" name="矩形 2"/>
          <p:cNvSpPr/>
          <p:nvPr/>
        </p:nvSpPr>
        <p:spPr>
          <a:xfrm>
            <a:off x="7323610" y="2385573"/>
            <a:ext cx="4556295" cy="1679085"/>
          </a:xfrm>
          <a:prstGeom prst="rect">
            <a:avLst/>
          </a:prstGeom>
        </p:spPr>
        <p:txBody>
          <a:bodyPr anchor="ctr" anchorCtr="0"/>
          <a:lstStyle/>
          <a:p>
            <a:pPr marL="171450" indent="-171450" algn="just" defTabSz="1285875" fontAlgn="auto">
              <a:lnSpc>
                <a:spcPct val="120000"/>
              </a:lnSpc>
              <a:spcBef>
                <a:spcPts val="0"/>
              </a:spcBef>
              <a:spcAft>
                <a:spcPts val="0"/>
              </a:spcAft>
              <a:buFont typeface="Arial" panose="020B0604020202020204" pitchFamily="34" charset="0"/>
              <a:buChar char="•"/>
              <a:defRPr/>
            </a:pPr>
            <a:r>
              <a:rPr sz="1200" dirty="0">
                <a:solidFill>
                  <a:srgbClr val="000000"/>
                </a:solidFill>
                <a:latin typeface="+mn-ea"/>
                <a:ea typeface="+mn-ea"/>
                <a:cs typeface="+mn-ea"/>
              </a:rPr>
              <a:t>2021年，发现L2ARE044/047MD与热平衡比较降级异常，电厂决策更换文丘里管并进行扩检，消除了潜在安全隐患</a:t>
            </a:r>
            <a:endParaRPr sz="1200" dirty="0">
              <a:solidFill>
                <a:srgbClr val="000000"/>
              </a:solidFill>
              <a:latin typeface="+mn-ea"/>
              <a:ea typeface="+mn-ea"/>
              <a:cs typeface="+mn-ea"/>
            </a:endParaRPr>
          </a:p>
          <a:p>
            <a:pPr marL="171450" indent="-171450" algn="just" defTabSz="1285875" fontAlgn="auto">
              <a:lnSpc>
                <a:spcPct val="120000"/>
              </a:lnSpc>
              <a:spcBef>
                <a:spcPts val="0"/>
              </a:spcBef>
              <a:spcAft>
                <a:spcPts val="0"/>
              </a:spcAft>
              <a:buFont typeface="Arial" panose="020B0604020202020204" pitchFamily="34" charset="0"/>
              <a:buChar char="•"/>
              <a:defRPr/>
            </a:pPr>
            <a:r>
              <a:rPr sz="1200" dirty="0">
                <a:solidFill>
                  <a:srgbClr val="000000"/>
                </a:solidFill>
                <a:latin typeface="+mn-ea"/>
                <a:ea typeface="+mn-ea"/>
                <a:cs typeface="+mn-ea"/>
              </a:rPr>
              <a:t>2021年, L0TER排放期间闪发KRT一级报警，谨慎操作立即中止排放，保守决策增加KRT一级报警联动闭锁排放功能，避免放射性意外排放</a:t>
            </a:r>
            <a:endParaRPr sz="1200" dirty="0">
              <a:solidFill>
                <a:srgbClr val="000000"/>
              </a:solidFill>
              <a:latin typeface="+mn-ea"/>
              <a:ea typeface="+mn-ea"/>
              <a:cs typeface="+mn-ea"/>
            </a:endParaRPr>
          </a:p>
          <a:p>
            <a:pPr marL="171450" indent="-171450" algn="just" defTabSz="1285875" fontAlgn="auto">
              <a:lnSpc>
                <a:spcPct val="120000"/>
              </a:lnSpc>
              <a:spcBef>
                <a:spcPts val="0"/>
              </a:spcBef>
              <a:spcAft>
                <a:spcPts val="0"/>
              </a:spcAft>
              <a:buFont typeface="Arial" panose="020B0604020202020204" pitchFamily="34" charset="0"/>
              <a:buChar char="•"/>
              <a:defRPr/>
            </a:pPr>
            <a:r>
              <a:rPr sz="1200" dirty="0">
                <a:solidFill>
                  <a:srgbClr val="000000"/>
                </a:solidFill>
                <a:latin typeface="+mn-ea"/>
                <a:ea typeface="+mn-ea"/>
                <a:cs typeface="+mn-ea"/>
              </a:rPr>
              <a:t>2022年,L3号机临停期间发现L3AHP008VL堵头泄漏，为避免带压堵漏威胁人员安全，审慎决策执行机组后撤进行处理</a:t>
            </a:r>
            <a:endParaRPr sz="1200" dirty="0">
              <a:solidFill>
                <a:srgbClr val="000000"/>
              </a:solidFill>
              <a:latin typeface="+mn-ea"/>
              <a:ea typeface="+mn-ea"/>
              <a:cs typeface="+mn-ea"/>
            </a:endParaRPr>
          </a:p>
        </p:txBody>
      </p:sp>
      <p:sp>
        <p:nvSpPr>
          <p:cNvPr id="4" name="矩形 3"/>
          <p:cNvSpPr/>
          <p:nvPr/>
        </p:nvSpPr>
        <p:spPr>
          <a:xfrm>
            <a:off x="905510" y="4836160"/>
            <a:ext cx="3766820" cy="1598930"/>
          </a:xfrm>
          <a:prstGeom prst="rect">
            <a:avLst/>
          </a:prstGeom>
        </p:spPr>
        <p:txBody>
          <a:bodyPr anchor="ctr" anchorCtr="0"/>
          <a:lstStyle/>
          <a:p>
            <a:pPr marL="171450" indent="-171450" algn="just" defTabSz="1285875" fontAlgn="auto">
              <a:lnSpc>
                <a:spcPct val="120000"/>
              </a:lnSpc>
              <a:spcBef>
                <a:spcPts val="0"/>
              </a:spcBef>
              <a:spcAft>
                <a:spcPts val="0"/>
              </a:spcAft>
              <a:buFont typeface="Arial" panose="020B0604020202020204" pitchFamily="34" charset="0"/>
              <a:buChar char="•"/>
            </a:pPr>
            <a:r>
              <a:rPr lang="zh-CN" altLang="en-US" sz="1200" dirty="0">
                <a:solidFill>
                  <a:srgbClr val="000000"/>
                </a:solidFill>
                <a:latin typeface="+mn-ea"/>
                <a:ea typeface="+mn-ea"/>
                <a:cs typeface="+mn-ea"/>
                <a:sym typeface="+mn-ea"/>
              </a:rPr>
              <a:t>推行日常生产每日收口会制度，优化作业管理中心运作机制，实现风险管理措施落地闭环可持续</a:t>
            </a:r>
            <a:endParaRPr lang="zh-CN" altLang="en-US" sz="1200" dirty="0">
              <a:solidFill>
                <a:srgbClr val="000000"/>
              </a:solidFill>
              <a:latin typeface="+mn-ea"/>
              <a:ea typeface="+mn-ea"/>
              <a:cs typeface="+mn-ea"/>
              <a:sym typeface="+mn-ea"/>
            </a:endParaRPr>
          </a:p>
          <a:p>
            <a:pPr marL="171450" indent="-171450" algn="just" defTabSz="1285875" fontAlgn="auto">
              <a:lnSpc>
                <a:spcPct val="120000"/>
              </a:lnSpc>
              <a:spcBef>
                <a:spcPts val="0"/>
              </a:spcBef>
              <a:spcAft>
                <a:spcPts val="0"/>
              </a:spcAft>
              <a:buFont typeface="Arial" panose="020B0604020202020204" pitchFamily="34" charset="0"/>
              <a:buChar char="•"/>
            </a:pPr>
            <a:r>
              <a:rPr lang="zh-CN" altLang="en-US" sz="1200" dirty="0">
                <a:solidFill>
                  <a:srgbClr val="000000"/>
                </a:solidFill>
                <a:latin typeface="+mn-ea"/>
                <a:ea typeface="+mn-ea"/>
                <a:cs typeface="+mn-ea"/>
                <a:sym typeface="+mn-ea"/>
              </a:rPr>
              <a:t>引入核电人员状态实时诊断系统，制定日常工作“双10”制度有效管控人员状态</a:t>
            </a:r>
            <a:endParaRPr lang="zh-CN" altLang="en-US" sz="1200" dirty="0">
              <a:solidFill>
                <a:srgbClr val="000000"/>
              </a:solidFill>
              <a:latin typeface="+mn-ea"/>
              <a:ea typeface="+mn-ea"/>
              <a:cs typeface="+mn-ea"/>
              <a:sym typeface="+mn-ea"/>
            </a:endParaRPr>
          </a:p>
          <a:p>
            <a:pPr marL="171450" indent="-171450" algn="just" defTabSz="1285875" fontAlgn="auto">
              <a:lnSpc>
                <a:spcPct val="120000"/>
              </a:lnSpc>
              <a:spcBef>
                <a:spcPts val="0"/>
              </a:spcBef>
              <a:spcAft>
                <a:spcPts val="0"/>
              </a:spcAft>
              <a:buFont typeface="Arial" panose="020B0604020202020204" pitchFamily="34" charset="0"/>
              <a:buChar char="•"/>
            </a:pPr>
            <a:r>
              <a:rPr lang="zh-CN" altLang="en-US" sz="1200" dirty="0">
                <a:solidFill>
                  <a:srgbClr val="000000"/>
                </a:solidFill>
                <a:latin typeface="+mn-ea"/>
                <a:ea typeface="+mn-ea"/>
                <a:cs typeface="+mn-ea"/>
                <a:sym typeface="+mn-ea"/>
              </a:rPr>
              <a:t>深入践行以工作负责人为中心的理念，通过移动工单、远程签点、智能仓储提前备料、机器人智能巡检等有效减轻工作负担，降低工作风险</a:t>
            </a:r>
            <a:endParaRPr lang="zh-CN" altLang="en-US" sz="1200" dirty="0">
              <a:solidFill>
                <a:srgbClr val="000000"/>
              </a:solidFill>
              <a:latin typeface="+mn-ea"/>
              <a:ea typeface="+mn-ea"/>
              <a:cs typeface="+mn-ea"/>
              <a:sym typeface="+mn-ea"/>
            </a:endParaRPr>
          </a:p>
        </p:txBody>
      </p:sp>
      <p:sp>
        <p:nvSpPr>
          <p:cNvPr id="5" name="矩形 4"/>
          <p:cNvSpPr/>
          <p:nvPr/>
        </p:nvSpPr>
        <p:spPr>
          <a:xfrm>
            <a:off x="905373" y="2643220"/>
            <a:ext cx="3766649" cy="1651844"/>
          </a:xfrm>
          <a:prstGeom prst="rect">
            <a:avLst/>
          </a:prstGeom>
        </p:spPr>
        <p:txBody>
          <a:bodyPr anchor="t" anchorCtr="0"/>
          <a:lstStyle/>
          <a:p>
            <a:pPr marL="171450" indent="-171450" algn="just" defTabSz="1285875" fontAlgn="auto">
              <a:lnSpc>
                <a:spcPct val="120000"/>
              </a:lnSpc>
              <a:spcBef>
                <a:spcPts val="0"/>
              </a:spcBef>
              <a:spcAft>
                <a:spcPts val="0"/>
              </a:spcAft>
              <a:buFont typeface="Arial" panose="020B0604020202020204" pitchFamily="34" charset="0"/>
              <a:buChar char="•"/>
              <a:defRPr/>
            </a:pPr>
            <a:r>
              <a:rPr lang="zh-CN" altLang="en-US" sz="1200" kern="0" dirty="0">
                <a:solidFill>
                  <a:srgbClr val="000000"/>
                </a:solidFill>
                <a:latin typeface="+mn-ea"/>
                <a:ea typeface="+mn-ea"/>
                <a:cs typeface="+mn-ea"/>
              </a:rPr>
              <a:t>日常生产严防人因失误、严守机组安全、严管设备状态、严控工作风险</a:t>
            </a:r>
            <a:endParaRPr lang="zh-CN" altLang="en-US" sz="1200" kern="0" dirty="0">
              <a:solidFill>
                <a:srgbClr val="000000"/>
              </a:solidFill>
              <a:latin typeface="+mn-ea"/>
              <a:ea typeface="+mn-ea"/>
              <a:cs typeface="+mn-ea"/>
            </a:endParaRPr>
          </a:p>
          <a:p>
            <a:pPr marL="171450" indent="-171450" algn="just" defTabSz="1285875" fontAlgn="auto">
              <a:lnSpc>
                <a:spcPct val="120000"/>
              </a:lnSpc>
              <a:spcBef>
                <a:spcPts val="0"/>
              </a:spcBef>
              <a:spcAft>
                <a:spcPts val="0"/>
              </a:spcAft>
              <a:buFont typeface="Arial" panose="020B0604020202020204" pitchFamily="34" charset="0"/>
              <a:buChar char="•"/>
              <a:defRPr/>
            </a:pPr>
            <a:r>
              <a:rPr lang="zh-CN" altLang="en-US" sz="1200" kern="0" dirty="0">
                <a:solidFill>
                  <a:srgbClr val="000000"/>
                </a:solidFill>
                <a:latin typeface="+mn-ea"/>
                <a:ea typeface="+mn-ea"/>
                <a:cs typeface="+mn-ea"/>
              </a:rPr>
              <a:t>建立并实施日常生产活动风险挑战制度，严格管控核安全相关活动</a:t>
            </a:r>
            <a:endParaRPr lang="zh-CN" altLang="en-US" sz="1200" kern="0" dirty="0">
              <a:solidFill>
                <a:srgbClr val="000000"/>
              </a:solidFill>
              <a:latin typeface="+mn-ea"/>
              <a:ea typeface="+mn-ea"/>
              <a:cs typeface="+mn-ea"/>
            </a:endParaRPr>
          </a:p>
          <a:p>
            <a:pPr marL="171450" indent="-171450" algn="just" defTabSz="1285875" fontAlgn="auto">
              <a:lnSpc>
                <a:spcPct val="120000"/>
              </a:lnSpc>
              <a:spcBef>
                <a:spcPts val="0"/>
              </a:spcBef>
              <a:spcAft>
                <a:spcPts val="0"/>
              </a:spcAft>
              <a:buFont typeface="Arial" panose="020B0604020202020204" pitchFamily="34" charset="0"/>
              <a:buChar char="•"/>
              <a:defRPr/>
            </a:pPr>
            <a:r>
              <a:rPr lang="zh-CN" altLang="en-US" sz="1200" kern="0" dirty="0">
                <a:solidFill>
                  <a:srgbClr val="000000"/>
                </a:solidFill>
                <a:latin typeface="+mn-ea"/>
                <a:ea typeface="+mn-ea"/>
                <a:cs typeface="+mn-ea"/>
              </a:rPr>
              <a:t>2021年</a:t>
            </a:r>
            <a:r>
              <a:rPr lang="en-US" altLang="zh-CN" sz="1200" kern="0" dirty="0">
                <a:solidFill>
                  <a:srgbClr val="000000"/>
                </a:solidFill>
                <a:latin typeface="+mn-ea"/>
                <a:ea typeface="+mn-ea"/>
                <a:cs typeface="+mn-ea"/>
              </a:rPr>
              <a:t>D</a:t>
            </a:r>
            <a:r>
              <a:rPr lang="zh-CN" altLang="en-US" sz="1200" kern="0" dirty="0">
                <a:solidFill>
                  <a:srgbClr val="000000"/>
                </a:solidFill>
                <a:latin typeface="+mn-ea"/>
                <a:ea typeface="+mn-ea"/>
                <a:cs typeface="+mn-ea"/>
              </a:rPr>
              <a:t>PX</a:t>
            </a:r>
            <a:r>
              <a:rPr lang="zh-CN" altLang="en-US" sz="1200" kern="0" dirty="0">
                <a:solidFill>
                  <a:srgbClr val="000000"/>
                </a:solidFill>
                <a:latin typeface="+mn-ea"/>
                <a:ea typeface="+mn-ea"/>
                <a:cs typeface="+mn-ea"/>
              </a:rPr>
              <a:t>房加氯框入口处测得一氧化碳报警</a:t>
            </a:r>
            <a:r>
              <a:rPr lang="en-US" altLang="zh-CN" sz="1200" kern="0" dirty="0">
                <a:solidFill>
                  <a:srgbClr val="000000"/>
                </a:solidFill>
                <a:latin typeface="+mn-ea"/>
                <a:ea typeface="+mn-ea"/>
                <a:cs typeface="+mn-ea"/>
              </a:rPr>
              <a:t>,立即对12个旋转滤网入口、8个加氯框入口采取禁入、禁止动火、撤除胶垫加强通风等措施</a:t>
            </a:r>
            <a:r>
              <a:rPr lang="zh-CN" altLang="en-US" sz="1200" kern="0" dirty="0">
                <a:solidFill>
                  <a:srgbClr val="000000"/>
                </a:solidFill>
                <a:latin typeface="+mn-ea"/>
                <a:ea typeface="+mn-ea"/>
                <a:cs typeface="+mn-ea"/>
              </a:rPr>
              <a:t>。后来</a:t>
            </a:r>
            <a:r>
              <a:rPr lang="en-US" altLang="zh-CN" sz="1200" kern="0" dirty="0">
                <a:solidFill>
                  <a:srgbClr val="000000"/>
                </a:solidFill>
                <a:latin typeface="+mn-ea"/>
                <a:ea typeface="+mn-ea"/>
                <a:cs typeface="+mn-ea"/>
              </a:rPr>
              <a:t>广东省职防院检测结果显示低于职业卫生接触限值</a:t>
            </a:r>
            <a:r>
              <a:rPr lang="zh-CN" altLang="en-US" sz="1200" kern="0" dirty="0">
                <a:solidFill>
                  <a:srgbClr val="000000"/>
                </a:solidFill>
                <a:latin typeface="+mn-ea"/>
                <a:ea typeface="+mn-ea"/>
                <a:cs typeface="+mn-ea"/>
              </a:rPr>
              <a:t>。</a:t>
            </a:r>
            <a:endParaRPr lang="zh-CN" altLang="en-US" sz="1200" kern="0" dirty="0">
              <a:solidFill>
                <a:srgbClr val="000000"/>
              </a:solidFill>
              <a:latin typeface="+mn-ea"/>
              <a:ea typeface="+mn-ea"/>
              <a:cs typeface="+mn-ea"/>
            </a:endParaRPr>
          </a:p>
        </p:txBody>
      </p:sp>
      <p:sp>
        <p:nvSpPr>
          <p:cNvPr id="6" name="矩形 5"/>
          <p:cNvSpPr/>
          <p:nvPr/>
        </p:nvSpPr>
        <p:spPr>
          <a:xfrm>
            <a:off x="7323610" y="4835919"/>
            <a:ext cx="4388152" cy="1585265"/>
          </a:xfrm>
          <a:prstGeom prst="rect">
            <a:avLst/>
          </a:prstGeom>
        </p:spPr>
        <p:txBody>
          <a:bodyPr anchor="ctr" anchorCtr="0"/>
          <a:lstStyle/>
          <a:p>
            <a:pPr marL="171450" indent="-171450" algn="just" defTabSz="1285875" fontAlgn="auto">
              <a:lnSpc>
                <a:spcPct val="120000"/>
              </a:lnSpc>
              <a:spcBef>
                <a:spcPts val="0"/>
              </a:spcBef>
              <a:spcAft>
                <a:spcPts val="0"/>
              </a:spcAft>
              <a:buFont typeface="Arial" panose="020B0604020202020204" pitchFamily="34" charset="0"/>
              <a:buChar char="•"/>
            </a:pPr>
            <a:r>
              <a:rPr sz="1200" dirty="0">
                <a:solidFill>
                  <a:srgbClr val="000000"/>
                </a:solidFill>
                <a:latin typeface="+mn-ea"/>
                <a:ea typeface="+mn-ea"/>
                <a:cs typeface="+mn-ea"/>
                <a:sym typeface="+mn-ea"/>
              </a:rPr>
              <a:t>优化减少工业安全一级高风险活动及A类作业115项</a:t>
            </a:r>
            <a:endParaRPr sz="1200" dirty="0">
              <a:solidFill>
                <a:srgbClr val="000000"/>
              </a:solidFill>
              <a:latin typeface="+mn-ea"/>
              <a:ea typeface="+mn-ea"/>
              <a:cs typeface="+mn-ea"/>
              <a:sym typeface="+mn-ea"/>
            </a:endParaRPr>
          </a:p>
          <a:p>
            <a:pPr marL="171450" indent="-171450" algn="just" defTabSz="1285875" fontAlgn="auto">
              <a:lnSpc>
                <a:spcPct val="120000"/>
              </a:lnSpc>
              <a:spcBef>
                <a:spcPts val="0"/>
              </a:spcBef>
              <a:spcAft>
                <a:spcPts val="0"/>
              </a:spcAft>
              <a:buFont typeface="Arial" panose="020B0604020202020204" pitchFamily="34" charset="0"/>
              <a:buChar char="•"/>
            </a:pPr>
            <a:r>
              <a:rPr sz="1200" dirty="0">
                <a:solidFill>
                  <a:srgbClr val="000000"/>
                </a:solidFill>
                <a:latin typeface="+mn-ea"/>
                <a:ea typeface="+mn-ea"/>
                <a:cs typeface="+mn-ea"/>
                <a:sym typeface="+mn-ea"/>
              </a:rPr>
              <a:t>完成</a:t>
            </a:r>
            <a:r>
              <a:rPr lang="zh-CN" sz="1200" dirty="0">
                <a:solidFill>
                  <a:srgbClr val="000000"/>
                </a:solidFill>
                <a:latin typeface="+mn-ea"/>
                <a:ea typeface="+mn-ea"/>
                <a:cs typeface="+mn-ea"/>
                <a:sym typeface="+mn-ea"/>
              </a:rPr>
              <a:t>多个</a:t>
            </a:r>
            <a:r>
              <a:rPr sz="1200" dirty="0">
                <a:solidFill>
                  <a:srgbClr val="000000"/>
                </a:solidFill>
                <a:latin typeface="+mn-ea"/>
                <a:ea typeface="+mn-ea"/>
                <a:cs typeface="+mn-ea"/>
                <a:sym typeface="+mn-ea"/>
              </a:rPr>
              <a:t>跳机跳堆信号通道隐患排查和意外排放风险识别，推选CCM设备工作良好实践周报453份，连续三年实现CCM设备零失效</a:t>
            </a:r>
            <a:endParaRPr sz="1200" dirty="0">
              <a:solidFill>
                <a:srgbClr val="000000"/>
              </a:solidFill>
              <a:latin typeface="+mn-ea"/>
              <a:ea typeface="+mn-ea"/>
              <a:cs typeface="+mn-ea"/>
              <a:sym typeface="+mn-ea"/>
            </a:endParaRPr>
          </a:p>
          <a:p>
            <a:pPr marL="171450" indent="-171450" algn="just" defTabSz="1285875" fontAlgn="auto">
              <a:lnSpc>
                <a:spcPct val="120000"/>
              </a:lnSpc>
              <a:spcBef>
                <a:spcPts val="0"/>
              </a:spcBef>
              <a:spcAft>
                <a:spcPts val="0"/>
              </a:spcAft>
              <a:buFont typeface="Arial" panose="020B0604020202020204" pitchFamily="34" charset="0"/>
              <a:buChar char="•"/>
            </a:pPr>
            <a:r>
              <a:rPr sz="1200" dirty="0">
                <a:solidFill>
                  <a:srgbClr val="000000"/>
                </a:solidFill>
                <a:latin typeface="+mn-ea"/>
                <a:ea typeface="+mn-ea"/>
                <a:cs typeface="+mn-ea"/>
                <a:sym typeface="+mn-ea"/>
              </a:rPr>
              <a:t>建立《双重冗余设备管理导则》，识别出双重冗余设备300组。完成342553台套设备与195名设备管护人的匹配，责任落实到人</a:t>
            </a:r>
            <a:endParaRPr sz="1200" dirty="0">
              <a:solidFill>
                <a:srgbClr val="000000"/>
              </a:solidFill>
              <a:latin typeface="+mn-ea"/>
              <a:ea typeface="+mn-ea"/>
              <a:cs typeface="+mn-ea"/>
              <a:sym typeface="+mn-ea"/>
            </a:endParaRPr>
          </a:p>
        </p:txBody>
      </p:sp>
      <p:sp>
        <p:nvSpPr>
          <p:cNvPr id="7" name="文本框 6"/>
          <p:cNvSpPr txBox="1"/>
          <p:nvPr/>
        </p:nvSpPr>
        <p:spPr>
          <a:xfrm>
            <a:off x="640333" y="1900504"/>
            <a:ext cx="3887673" cy="757130"/>
          </a:xfrm>
          <a:prstGeom prst="rect">
            <a:avLst/>
          </a:prstGeom>
          <a:noFill/>
        </p:spPr>
        <p:txBody>
          <a:bodyPr wrap="square" rtlCol="0" anchor="t">
            <a:spAutoFit/>
          </a:bodyPr>
          <a:lstStyle/>
          <a:p>
            <a:pPr marL="285750" indent="-285750" algn="just" defTabSz="1285875" fontAlgn="auto">
              <a:lnSpc>
                <a:spcPct val="120000"/>
              </a:lnSpc>
              <a:spcBef>
                <a:spcPts val="0"/>
              </a:spcBef>
              <a:spcAft>
                <a:spcPts val="0"/>
              </a:spcAft>
              <a:buFont typeface="Wingdings" panose="05000000000000000000" charset="0"/>
              <a:buChar char="n"/>
              <a:defRPr/>
            </a:pPr>
            <a:r>
              <a:rPr lang="zh-CN" altLang="en-US" b="1" dirty="0">
                <a:solidFill>
                  <a:schemeClr val="accent6"/>
                </a:solidFill>
                <a:latin typeface="+mn-ea"/>
                <a:ea typeface="+mn-ea"/>
                <a:cs typeface="+mn-ea"/>
                <a:sym typeface="+mn-ea"/>
              </a:rPr>
              <a:t>凡事“严”字当头，态度严谨，执行严格，纪律严明</a:t>
            </a:r>
            <a:endParaRPr lang="zh-CN" altLang="en-US" b="1" dirty="0">
              <a:solidFill>
                <a:schemeClr val="accent6"/>
              </a:solidFill>
              <a:latin typeface="+mn-ea"/>
              <a:ea typeface="+mn-ea"/>
              <a:cs typeface="+mn-ea"/>
              <a:sym typeface="+mn-ea"/>
            </a:endParaRPr>
          </a:p>
        </p:txBody>
      </p:sp>
      <p:sp>
        <p:nvSpPr>
          <p:cNvPr id="8" name="文本框 7"/>
          <p:cNvSpPr txBox="1"/>
          <p:nvPr/>
        </p:nvSpPr>
        <p:spPr>
          <a:xfrm>
            <a:off x="639700" y="4371060"/>
            <a:ext cx="4381872" cy="391710"/>
          </a:xfrm>
          <a:prstGeom prst="rect">
            <a:avLst/>
          </a:prstGeom>
          <a:noFill/>
        </p:spPr>
        <p:txBody>
          <a:bodyPr wrap="square" rtlCol="0" anchor="t">
            <a:spAutoFit/>
          </a:bodyPr>
          <a:lstStyle/>
          <a:p>
            <a:pPr marL="285750" indent="-285750" algn="just" defTabSz="1285875" fontAlgn="auto">
              <a:lnSpc>
                <a:spcPct val="120000"/>
              </a:lnSpc>
              <a:spcBef>
                <a:spcPts val="0"/>
              </a:spcBef>
              <a:spcAft>
                <a:spcPts val="0"/>
              </a:spcAft>
              <a:buFont typeface="Wingdings" panose="05000000000000000000" charset="0"/>
              <a:buChar char="n"/>
              <a:defRPr/>
            </a:pPr>
            <a:r>
              <a:rPr lang="zh-CN" altLang="en-US" b="1" dirty="0">
                <a:latin typeface="+mn-ea"/>
                <a:ea typeface="+mn-ea"/>
                <a:cs typeface="+mn-ea"/>
                <a:sym typeface="+mn-ea"/>
              </a:rPr>
              <a:t>实事求是，察实情、做实事、求实效</a:t>
            </a:r>
            <a:endParaRPr lang="zh-CN" altLang="en-US" dirty="0">
              <a:ea typeface="微软雅黑" panose="020B0503020204020204" pitchFamily="34" charset="-122"/>
            </a:endParaRPr>
          </a:p>
        </p:txBody>
      </p:sp>
      <p:sp>
        <p:nvSpPr>
          <p:cNvPr id="10" name="文本框 9"/>
          <p:cNvSpPr txBox="1"/>
          <p:nvPr/>
        </p:nvSpPr>
        <p:spPr>
          <a:xfrm>
            <a:off x="7101696" y="1873200"/>
            <a:ext cx="4449971" cy="424732"/>
          </a:xfrm>
          <a:prstGeom prst="rect">
            <a:avLst/>
          </a:prstGeom>
          <a:noFill/>
        </p:spPr>
        <p:txBody>
          <a:bodyPr wrap="square" rtlCol="0" anchor="t">
            <a:spAutoFit/>
          </a:bodyPr>
          <a:lstStyle/>
          <a:p>
            <a:pPr marL="285750" indent="-285750" algn="just" defTabSz="1285875" fontAlgn="auto">
              <a:lnSpc>
                <a:spcPct val="120000"/>
              </a:lnSpc>
              <a:spcBef>
                <a:spcPts val="0"/>
              </a:spcBef>
              <a:spcAft>
                <a:spcPts val="0"/>
              </a:spcAft>
              <a:buFont typeface="Wingdings" panose="05000000000000000000" charset="0"/>
              <a:buChar char="n"/>
              <a:defRPr/>
            </a:pPr>
            <a:r>
              <a:rPr lang="zh-CN" altLang="en-US" b="1" dirty="0">
                <a:latin typeface="+mn-ea"/>
                <a:ea typeface="+mn-ea"/>
                <a:cs typeface="+mn-ea"/>
                <a:sym typeface="+mn-ea"/>
              </a:rPr>
              <a:t>审慎决策，谨慎操作</a:t>
            </a:r>
            <a:endParaRPr lang="zh-CN" altLang="en-US" b="1" dirty="0">
              <a:latin typeface="+mn-ea"/>
              <a:ea typeface="+mn-ea"/>
              <a:cs typeface="+mn-ea"/>
              <a:sym typeface="+mn-ea"/>
            </a:endParaRPr>
          </a:p>
        </p:txBody>
      </p:sp>
      <p:sp>
        <p:nvSpPr>
          <p:cNvPr id="11" name="文本框 10"/>
          <p:cNvSpPr txBox="1"/>
          <p:nvPr/>
        </p:nvSpPr>
        <p:spPr>
          <a:xfrm>
            <a:off x="7104000" y="4354549"/>
            <a:ext cx="3358265" cy="424732"/>
          </a:xfrm>
          <a:prstGeom prst="rect">
            <a:avLst/>
          </a:prstGeom>
          <a:noFill/>
        </p:spPr>
        <p:txBody>
          <a:bodyPr wrap="square" rtlCol="0" anchor="t">
            <a:spAutoFit/>
          </a:bodyPr>
          <a:lstStyle/>
          <a:p>
            <a:pPr marL="285750" indent="-285750" algn="just" defTabSz="1285875" fontAlgn="auto">
              <a:lnSpc>
                <a:spcPct val="120000"/>
              </a:lnSpc>
              <a:spcBef>
                <a:spcPts val="0"/>
              </a:spcBef>
              <a:spcAft>
                <a:spcPts val="0"/>
              </a:spcAft>
              <a:buFont typeface="Wingdings" panose="05000000000000000000" charset="0"/>
              <a:buChar char="n"/>
              <a:defRPr/>
            </a:pPr>
            <a:r>
              <a:rPr lang="zh-CN" altLang="en-US" b="1" dirty="0">
                <a:solidFill>
                  <a:schemeClr val="accent6"/>
                </a:solidFill>
                <a:latin typeface="+mn-ea"/>
                <a:ea typeface="+mn-ea"/>
                <a:cs typeface="+mn-ea"/>
                <a:sym typeface="+mn-ea"/>
              </a:rPr>
              <a:t>考虑细致，做事细心</a:t>
            </a:r>
            <a:endParaRPr lang="zh-CN" altLang="en-US" b="1" dirty="0">
              <a:solidFill>
                <a:schemeClr val="accent6"/>
              </a:solidFill>
              <a:latin typeface="+mn-ea"/>
              <a:ea typeface="+mn-ea"/>
              <a:cs typeface="+mn-ea"/>
              <a:sym typeface="+mn-ea"/>
            </a:endParaRPr>
          </a:p>
        </p:txBody>
      </p:sp>
      <p:sp>
        <p:nvSpPr>
          <p:cNvPr id="14" name="文本框 13"/>
          <p:cNvSpPr txBox="1"/>
          <p:nvPr/>
        </p:nvSpPr>
        <p:spPr>
          <a:xfrm>
            <a:off x="335737" y="1412774"/>
            <a:ext cx="11376025" cy="460375"/>
          </a:xfrm>
          <a:prstGeom prst="rect">
            <a:avLst/>
          </a:prstGeom>
          <a:noFill/>
        </p:spPr>
        <p:txBody>
          <a:bodyPr wrap="square" rtlCol="0" anchor="t">
            <a:spAutoFit/>
          </a:bodyPr>
          <a:lstStyle/>
          <a:p>
            <a:pPr indent="0">
              <a:lnSpc>
                <a:spcPct val="100000"/>
              </a:lnSpc>
            </a:pPr>
            <a:r>
              <a:rPr lang="zh-CN" altLang="en-US" sz="2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躬身入局，深入践行</a:t>
            </a:r>
            <a:r>
              <a:rPr lang="zh-CN" altLang="en-US" sz="2400" b="1" dirty="0">
                <a:solidFill>
                  <a:schemeClr val="tx2"/>
                </a:solidFill>
                <a:latin typeface="微软雅黑" panose="020B0503020204020204" pitchFamily="34" charset="-122"/>
                <a:ea typeface="微软雅黑" panose="020B0503020204020204" pitchFamily="34" charset="-122"/>
                <a:sym typeface="+mn-ea"/>
              </a:rPr>
              <a:t>“</a:t>
            </a:r>
            <a:r>
              <a:rPr lang="zh-CN" altLang="en-US" sz="2400" b="1" dirty="0">
                <a:solidFill>
                  <a:srgbClr val="CC0000"/>
                </a:solidFill>
                <a:latin typeface="微软雅黑" panose="020B0503020204020204" pitchFamily="34" charset="-122"/>
                <a:ea typeface="微软雅黑" panose="020B0503020204020204" pitchFamily="34" charset="-122"/>
                <a:sym typeface="+mn-ea"/>
              </a:rPr>
              <a:t>严慎细实</a:t>
            </a:r>
            <a:r>
              <a:rPr lang="zh-CN" altLang="en-US" sz="2400" b="1" dirty="0">
                <a:solidFill>
                  <a:schemeClr val="tx2"/>
                </a:solidFill>
                <a:latin typeface="微软雅黑" panose="020B0503020204020204" pitchFamily="34" charset="-122"/>
                <a:ea typeface="微软雅黑" panose="020B0503020204020204" pitchFamily="34" charset="-122"/>
                <a:sym typeface="+mn-ea"/>
              </a:rPr>
              <a:t>”</a:t>
            </a:r>
            <a:r>
              <a:rPr lang="zh-CN" altLang="en-US" sz="2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的工作作风</a:t>
            </a:r>
            <a:endParaRPr lang="zh-CN" altLang="en-US" sz="2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endParaRPr>
          </a:p>
        </p:txBody>
      </p:sp>
      <p:sp>
        <p:nvSpPr>
          <p:cNvPr id="2" name="标题 3"/>
          <p:cNvSpPr>
            <a:spLocks noGrp="1"/>
          </p:cNvSpPr>
          <p:nvPr/>
        </p:nvSpPr>
        <p:spPr>
          <a:xfrm>
            <a:off x="479732" y="692666"/>
            <a:ext cx="10972800" cy="575712"/>
          </a:xfrm>
          <a:prstGeom prst="rect">
            <a:avLst/>
          </a:prstGeom>
          <a:solidFill>
            <a:schemeClr val="tx1"/>
          </a:solidFill>
        </p:spPr>
        <p:txBody>
          <a:bodyPr anchor="ctr" anchorCtr="0"/>
          <a:lstStyle>
            <a:lvl1pPr marL="0" indent="0" algn="l" defTabSz="914400" rtl="0" eaLnBrk="1" fontAlgn="base" latinLnBrk="0" hangingPunct="1">
              <a:lnSpc>
                <a:spcPct val="100000"/>
              </a:lnSpc>
              <a:spcBef>
                <a:spcPct val="0"/>
              </a:spcBef>
              <a:spcAft>
                <a:spcPct val="0"/>
              </a:spcAft>
              <a:buNone/>
              <a:defRPr lang="zh-CN" altLang="en-US" sz="2800" b="1" i="0" u="none" kern="1200" baseline="0">
                <a:solidFill>
                  <a:schemeClr val="tx1"/>
                </a:solidFill>
                <a:effectLst/>
                <a:latin typeface="微软雅黑" panose="020B0503020204020204" pitchFamily="34" charset="-122"/>
                <a:ea typeface="微软雅黑" panose="020B0503020204020204" pitchFamily="34" charset="-122"/>
                <a:cs typeface="+mj-cs"/>
              </a:defRPr>
            </a:lvl1pPr>
          </a:lstStyle>
          <a:p>
            <a:r>
              <a:rPr lang="en-US" altLang="zh-CN" sz="2400" dirty="0">
                <a:solidFill>
                  <a:schemeClr val="bg1"/>
                </a:solidFill>
              </a:rPr>
              <a:t>3</a:t>
            </a:r>
            <a:r>
              <a:rPr sz="2400" dirty="0">
                <a:solidFill>
                  <a:schemeClr val="bg1"/>
                </a:solidFill>
              </a:rPr>
              <a:t>，践行文化</a:t>
            </a:r>
            <a:r>
              <a:rPr sz="2400" dirty="0">
                <a:solidFill>
                  <a:schemeClr val="bg1"/>
                </a:solidFill>
                <a:sym typeface="+mn-ea"/>
              </a:rPr>
              <a:t>锻炼</a:t>
            </a:r>
            <a:r>
              <a:rPr sz="2400" dirty="0">
                <a:solidFill>
                  <a:schemeClr val="bg1"/>
                </a:solidFill>
              </a:rPr>
              <a:t>人</a:t>
            </a:r>
            <a:endParaRPr sz="2400"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407987" y="1379140"/>
            <a:ext cx="11431905" cy="460375"/>
          </a:xfrm>
          <a:prstGeom prst="rect">
            <a:avLst/>
          </a:prstGeom>
        </p:spPr>
        <p:txBody>
          <a:bodyPr wrap="square" anchor="ctr">
            <a:spAutoFit/>
          </a:bodyPr>
          <a:lstStyle/>
          <a:p>
            <a:pPr lvl="0" defTabSz="1064260"/>
            <a:r>
              <a:rPr lang="zh-CN" altLang="en-US" sz="2400" b="1" dirty="0">
                <a:solidFill>
                  <a:srgbClr val="004A86"/>
                </a:solidFill>
                <a:latin typeface="微软雅黑" panose="020B0503020204020204" pitchFamily="34" charset="-122"/>
                <a:ea typeface="微软雅黑" panose="020B0503020204020204" pitchFamily="34" charset="-122"/>
              </a:rPr>
              <a:t>大亚</a:t>
            </a:r>
            <a:r>
              <a:rPr lang="zh-CN" altLang="en-US" sz="2400" b="1" dirty="0" smtClean="0">
                <a:solidFill>
                  <a:srgbClr val="004A86"/>
                </a:solidFill>
                <a:latin typeface="微软雅黑" panose="020B0503020204020204" pitchFamily="34" charset="-122"/>
                <a:ea typeface="微软雅黑" panose="020B0503020204020204" pitchFamily="34" charset="-122"/>
              </a:rPr>
              <a:t>湾从“</a:t>
            </a:r>
            <a:r>
              <a:rPr lang="zh-CN" altLang="en-US" sz="2400" b="1" dirty="0">
                <a:solidFill>
                  <a:srgbClr val="ED6A13"/>
                </a:solidFill>
                <a:latin typeface="微软雅黑" panose="020B0503020204020204" pitchFamily="34" charset="-122"/>
                <a:ea typeface="微软雅黑" panose="020B0503020204020204" pitchFamily="34" charset="-122"/>
                <a:sym typeface="+mn-ea"/>
              </a:rPr>
              <a:t>文化、</a:t>
            </a:r>
            <a:r>
              <a:rPr lang="zh-CN" altLang="en-US" sz="2400" b="1" dirty="0" smtClean="0">
                <a:solidFill>
                  <a:srgbClr val="ED6A13"/>
                </a:solidFill>
                <a:latin typeface="微软雅黑" panose="020B0503020204020204" pitchFamily="34" charset="-122"/>
                <a:ea typeface="微软雅黑" panose="020B0503020204020204" pitchFamily="34" charset="-122"/>
              </a:rPr>
              <a:t>责任、管理和技术</a:t>
            </a:r>
            <a:r>
              <a:rPr lang="zh-CN" altLang="en-US" sz="2400" b="1" dirty="0" smtClean="0">
                <a:solidFill>
                  <a:srgbClr val="004A86"/>
                </a:solidFill>
                <a:latin typeface="微软雅黑" panose="020B0503020204020204" pitchFamily="34" charset="-122"/>
                <a:ea typeface="微软雅黑" panose="020B0503020204020204" pitchFamily="34" charset="-122"/>
              </a:rPr>
              <a:t>”三个维度，构建管理提升模型，系统改进。</a:t>
            </a:r>
            <a:endParaRPr lang="zh-CN" altLang="en-US" sz="2400" b="1" dirty="0" smtClean="0">
              <a:solidFill>
                <a:srgbClr val="004A86"/>
              </a:solidFill>
              <a:latin typeface="微软雅黑" panose="020B0503020204020204" pitchFamily="34" charset="-122"/>
              <a:ea typeface="微软雅黑" panose="020B0503020204020204" pitchFamily="34" charset="-122"/>
            </a:endParaRPr>
          </a:p>
        </p:txBody>
      </p:sp>
      <p:sp>
        <p:nvSpPr>
          <p:cNvPr id="13" name="矩形 12"/>
          <p:cNvSpPr/>
          <p:nvPr/>
        </p:nvSpPr>
        <p:spPr>
          <a:xfrm>
            <a:off x="1181610" y="2707660"/>
            <a:ext cx="1689809" cy="299402"/>
          </a:xfrm>
          <a:prstGeom prst="rect">
            <a:avLst/>
          </a:prstGeom>
          <a:solidFill>
            <a:srgbClr val="0F204B"/>
          </a:solidFill>
          <a:ln w="9525" cap="flat" cmpd="sng" algn="ctr">
            <a:solidFill>
              <a:srgbClr val="0F204B"/>
            </a:solidFill>
            <a:prstDash val="solid"/>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defRPr/>
            </a:pPr>
            <a:r>
              <a:rPr kumimoji="0" lang="zh-CN" altLang="en-US" sz="135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文化引领</a:t>
            </a:r>
            <a:endParaRPr kumimoji="0" lang="zh-CN" altLang="en-US" sz="135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5" name="矩形 14"/>
          <p:cNvSpPr/>
          <p:nvPr/>
        </p:nvSpPr>
        <p:spPr>
          <a:xfrm>
            <a:off x="7444740" y="3363318"/>
            <a:ext cx="280670" cy="1111250"/>
          </a:xfrm>
          <a:prstGeom prst="rect">
            <a:avLst/>
          </a:prstGeom>
          <a:solidFill>
            <a:srgbClr val="99D6F0"/>
          </a:solidFill>
          <a:ln w="9525" cap="flat" cmpd="sng" algn="ctr">
            <a:solidFill>
              <a:srgbClr val="FFFFFF"/>
            </a:solidFill>
            <a:prstDash val="solid"/>
          </a:ln>
          <a:effectLst/>
        </p:spPr>
        <p:txBody>
          <a:bodyPr rtlCol="0" anchor="ctr">
            <a:noAutofit/>
          </a:bodyPr>
          <a:lstStyle/>
          <a:p>
            <a:pPr lvl="0" algn="ctr" fontAlgn="auto">
              <a:spcBef>
                <a:spcPts val="600"/>
              </a:spcBef>
              <a:spcAft>
                <a:spcPts val="0"/>
              </a:spcAft>
              <a:buClrTx/>
              <a:buSzTx/>
              <a:buFontTx/>
              <a:defRPr/>
            </a:pPr>
            <a:r>
              <a:rPr lang="zh-CN" altLang="en-US" sz="1000" b="1" kern="0" noProof="0" dirty="0" err="1" smtClean="0">
                <a:ln>
                  <a:noFill/>
                </a:ln>
                <a:solidFill>
                  <a:srgbClr val="004A86"/>
                </a:solidFill>
                <a:effectLst/>
                <a:uLnTx/>
                <a:uFillTx/>
                <a:latin typeface="微软雅黑" panose="020B0503020204020204" pitchFamily="34" charset="-122"/>
                <a:ea typeface="微软雅黑" panose="020B0503020204020204" pitchFamily="34" charset="-122"/>
                <a:sym typeface="+mn-ea"/>
              </a:rPr>
              <a:t>党建融合</a:t>
            </a:r>
            <a:endParaRPr lang="zh-CN" altLang="en-US" sz="1000" b="1" kern="0" noProof="0" dirty="0" err="1" smtClean="0">
              <a:ln>
                <a:noFill/>
              </a:ln>
              <a:solidFill>
                <a:srgbClr val="004A86"/>
              </a:solidFill>
              <a:effectLst/>
              <a:uLnTx/>
              <a:uFillTx/>
              <a:latin typeface="微软雅黑" panose="020B0503020204020204" pitchFamily="34" charset="-122"/>
              <a:ea typeface="微软雅黑" panose="020B0503020204020204" pitchFamily="34" charset="-122"/>
              <a:sym typeface="+mn-ea"/>
            </a:endParaRPr>
          </a:p>
        </p:txBody>
      </p:sp>
      <p:sp>
        <p:nvSpPr>
          <p:cNvPr id="17" name="矩形 16"/>
          <p:cNvSpPr/>
          <p:nvPr/>
        </p:nvSpPr>
        <p:spPr>
          <a:xfrm>
            <a:off x="9893300" y="3410308"/>
            <a:ext cx="292100" cy="1083945"/>
          </a:xfrm>
          <a:prstGeom prst="rect">
            <a:avLst/>
          </a:prstGeom>
          <a:solidFill>
            <a:srgbClr val="3F9C35"/>
          </a:solidFill>
          <a:ln w="9525" cap="flat" cmpd="sng" algn="ctr">
            <a:noFill/>
            <a:prstDash val="solid"/>
          </a:ln>
          <a:effectLst/>
        </p:spPr>
        <p:txBody>
          <a:bodyPr rtlCol="0" anchor="ctr">
            <a:noAutofit/>
          </a:bodyPr>
          <a:lstStyle/>
          <a:p>
            <a:pPr lvl="0" algn="ctr" fontAlgn="auto">
              <a:spcBef>
                <a:spcPts val="600"/>
              </a:spcBef>
              <a:spcAft>
                <a:spcPts val="0"/>
              </a:spcAft>
              <a:buClrTx/>
              <a:buSzTx/>
              <a:buFontTx/>
              <a:defRPr/>
            </a:pPr>
            <a:r>
              <a:rPr lang="zh-CN" altLang="en-US" sz="900" b="1" kern="0" noProof="0" dirty="0" err="1" smtClean="0">
                <a:ln>
                  <a:noFill/>
                </a:ln>
                <a:solidFill>
                  <a:srgbClr val="FFFFFF"/>
                </a:solidFill>
                <a:effectLst/>
                <a:uLnTx/>
                <a:uFillTx/>
                <a:latin typeface="微软雅黑" panose="020B0503020204020204" pitchFamily="34" charset="-122"/>
                <a:ea typeface="微软雅黑" panose="020B0503020204020204" pitchFamily="34" charset="-122"/>
                <a:sym typeface="+mn-ea"/>
              </a:rPr>
              <a:t>员工三能</a:t>
            </a:r>
            <a:endParaRPr lang="zh-CN" altLang="en-US" sz="900" b="1" kern="0" noProof="0" dirty="0" err="1" smtClean="0">
              <a:ln>
                <a:noFill/>
              </a:ln>
              <a:solidFill>
                <a:srgbClr val="FFFFFF"/>
              </a:solidFill>
              <a:effectLst/>
              <a:uLnTx/>
              <a:uFillTx/>
              <a:latin typeface="微软雅黑" panose="020B0503020204020204" pitchFamily="34" charset="-122"/>
              <a:ea typeface="微软雅黑" panose="020B0503020204020204" pitchFamily="34" charset="-122"/>
              <a:sym typeface="+mn-ea"/>
            </a:endParaRPr>
          </a:p>
        </p:txBody>
      </p:sp>
      <p:grpSp>
        <p:nvGrpSpPr>
          <p:cNvPr id="19" name="组合 18"/>
          <p:cNvGrpSpPr/>
          <p:nvPr/>
        </p:nvGrpSpPr>
        <p:grpSpPr>
          <a:xfrm>
            <a:off x="1423931" y="3069351"/>
            <a:ext cx="658586" cy="658586"/>
            <a:chOff x="5092332" y="1571289"/>
            <a:chExt cx="2018086" cy="2018086"/>
          </a:xfrm>
        </p:grpSpPr>
        <p:grpSp>
          <p:nvGrpSpPr>
            <p:cNvPr id="21" name="组合 20"/>
            <p:cNvGrpSpPr/>
            <p:nvPr/>
          </p:nvGrpSpPr>
          <p:grpSpPr>
            <a:xfrm>
              <a:off x="5092332" y="1571289"/>
              <a:ext cx="2018086" cy="2018086"/>
              <a:chOff x="826179" y="2400494"/>
              <a:chExt cx="1891663" cy="1891663"/>
            </a:xfrm>
          </p:grpSpPr>
          <p:sp>
            <p:nvSpPr>
              <p:cNvPr id="22" name="椭圆 21"/>
              <p:cNvSpPr/>
              <p:nvPr/>
            </p:nvSpPr>
            <p:spPr>
              <a:xfrm>
                <a:off x="826179" y="2400494"/>
                <a:ext cx="1891663" cy="1891663"/>
              </a:xfrm>
              <a:prstGeom prst="ellipse">
                <a:avLst/>
              </a:prstGeom>
              <a:solidFill>
                <a:srgbClr val="FFFFFF"/>
              </a:solidFill>
              <a:ln w="9525"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defRPr/>
                </a:pPr>
                <a:endParaRPr kumimoji="0" lang="zh-CN" altLang="en-US" sz="1050" b="1" i="0" u="none" strike="noStrike" kern="0" cap="none" spc="0" normalizeH="0" baseline="0" noProof="0" dirty="0" err="1"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3" name="椭圆 22"/>
              <p:cNvSpPr/>
              <p:nvPr/>
            </p:nvSpPr>
            <p:spPr>
              <a:xfrm>
                <a:off x="922973" y="2493070"/>
                <a:ext cx="1706514" cy="1706513"/>
              </a:xfrm>
              <a:prstGeom prst="ellipse">
                <a:avLst/>
              </a:prstGeom>
              <a:solidFill>
                <a:srgbClr val="99D6F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defRPr/>
                </a:pPr>
                <a:endParaRPr kumimoji="0" lang="zh-CN" altLang="en-US" sz="1050" b="1" i="0" u="none" strike="noStrike" kern="0" cap="none" spc="0" normalizeH="0" baseline="0" noProof="0" dirty="0" err="1"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24" name="文本框 13"/>
            <p:cNvSpPr txBox="1"/>
            <p:nvPr/>
          </p:nvSpPr>
          <p:spPr>
            <a:xfrm>
              <a:off x="5491594" y="1966838"/>
              <a:ext cx="1219557" cy="1146084"/>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200"/>
                </a:spcBef>
                <a:spcAft>
                  <a:spcPts val="200"/>
                </a:spcAft>
                <a:buClrTx/>
                <a:buSzTx/>
                <a:buFontTx/>
                <a:buNone/>
                <a:defRPr/>
              </a:pPr>
              <a:r>
                <a:rPr kumimoji="0" lang="zh-CN" altLang="en-US" sz="1050" b="1" i="0" u="none" strike="noStrike" kern="0" cap="none" spc="0" normalizeH="0" baseline="0" noProof="0" dirty="0" smtClean="0">
                  <a:ln>
                    <a:noFill/>
                  </a:ln>
                  <a:solidFill>
                    <a:srgbClr val="0F204B"/>
                  </a:solidFill>
                  <a:effectLst/>
                  <a:uLnTx/>
                  <a:uFillTx/>
                  <a:latin typeface="微软雅黑" panose="020B0503020204020204" pitchFamily="34" charset="-122"/>
                  <a:ea typeface="微软雅黑" panose="020B0503020204020204" pitchFamily="34" charset="-122"/>
                </a:rPr>
                <a:t>时间</a:t>
              </a:r>
              <a:endParaRPr kumimoji="0" lang="en-US" altLang="zh-CN" sz="1050" b="1" i="0" u="none" strike="noStrike" kern="0" cap="none" spc="0" normalizeH="0" baseline="0" noProof="0" dirty="0" smtClean="0">
                <a:ln>
                  <a:noFill/>
                </a:ln>
                <a:solidFill>
                  <a:srgbClr val="0F204B"/>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200"/>
                </a:spcBef>
                <a:spcAft>
                  <a:spcPts val="200"/>
                </a:spcAft>
                <a:buClrTx/>
                <a:buSzTx/>
                <a:buFontTx/>
                <a:buNone/>
                <a:defRPr/>
              </a:pPr>
              <a:r>
                <a:rPr kumimoji="0" lang="zh-CN" altLang="en-US" sz="1050" b="1" i="0" u="none" strike="noStrike" kern="0" cap="none" spc="0" normalizeH="0" baseline="0" noProof="0" dirty="0" smtClean="0">
                  <a:ln>
                    <a:noFill/>
                  </a:ln>
                  <a:solidFill>
                    <a:srgbClr val="0F204B"/>
                  </a:solidFill>
                  <a:effectLst/>
                  <a:uLnTx/>
                  <a:uFillTx/>
                  <a:latin typeface="微软雅黑" panose="020B0503020204020204" pitchFamily="34" charset="-122"/>
                  <a:ea typeface="微软雅黑" panose="020B0503020204020204" pitchFamily="34" charset="-122"/>
                </a:rPr>
                <a:t>沉淀</a:t>
              </a:r>
              <a:endParaRPr kumimoji="0" lang="zh-CN" altLang="en-US" sz="1050" b="1" i="0" u="none" strike="noStrike" kern="0" cap="none" spc="0" normalizeH="0" baseline="0" noProof="0" dirty="0" smtClean="0">
                <a:ln>
                  <a:noFill/>
                </a:ln>
                <a:solidFill>
                  <a:srgbClr val="0F204B"/>
                </a:solidFill>
                <a:effectLst/>
                <a:uLnTx/>
                <a:uFillTx/>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1948920" y="3122691"/>
            <a:ext cx="658586" cy="658586"/>
            <a:chOff x="5092332" y="1571289"/>
            <a:chExt cx="2018086" cy="2018086"/>
          </a:xfrm>
        </p:grpSpPr>
        <p:grpSp>
          <p:nvGrpSpPr>
            <p:cNvPr id="26" name="组合 25"/>
            <p:cNvGrpSpPr/>
            <p:nvPr/>
          </p:nvGrpSpPr>
          <p:grpSpPr>
            <a:xfrm>
              <a:off x="5092332" y="1571289"/>
              <a:ext cx="2018086" cy="2018086"/>
              <a:chOff x="826179" y="2400494"/>
              <a:chExt cx="1891663" cy="1891663"/>
            </a:xfrm>
          </p:grpSpPr>
          <p:sp>
            <p:nvSpPr>
              <p:cNvPr id="27" name="椭圆 26"/>
              <p:cNvSpPr/>
              <p:nvPr/>
            </p:nvSpPr>
            <p:spPr>
              <a:xfrm>
                <a:off x="826179" y="2400494"/>
                <a:ext cx="1891663" cy="1891663"/>
              </a:xfrm>
              <a:prstGeom prst="ellipse">
                <a:avLst/>
              </a:prstGeom>
              <a:solidFill>
                <a:srgbClr val="FFFFFF"/>
              </a:solidFill>
              <a:ln w="9525"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defRPr/>
                </a:pPr>
                <a:endParaRPr kumimoji="0" lang="zh-CN" altLang="en-US" sz="1050" b="1" i="0" u="none" strike="noStrike" kern="0" cap="none" spc="0" normalizeH="0" baseline="0" noProof="0" dirty="0" err="1"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8" name="椭圆 27"/>
              <p:cNvSpPr/>
              <p:nvPr/>
            </p:nvSpPr>
            <p:spPr>
              <a:xfrm>
                <a:off x="922973" y="2493070"/>
                <a:ext cx="1706514" cy="1706513"/>
              </a:xfrm>
              <a:prstGeom prst="ellipse">
                <a:avLst/>
              </a:prstGeom>
              <a:solidFill>
                <a:srgbClr val="3F9C35"/>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defRPr/>
                </a:pPr>
                <a:endParaRPr kumimoji="0" lang="zh-CN" altLang="en-US" sz="1050" b="1" i="0" u="none" strike="noStrike" kern="0" cap="none" spc="0" normalizeH="0" baseline="0" noProof="0" dirty="0" err="1"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29" name="文本框 33"/>
            <p:cNvSpPr txBox="1"/>
            <p:nvPr/>
          </p:nvSpPr>
          <p:spPr>
            <a:xfrm>
              <a:off x="5491594" y="2035000"/>
              <a:ext cx="1219557" cy="98847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200"/>
                </a:spcBef>
                <a:spcAft>
                  <a:spcPts val="200"/>
                </a:spcAft>
                <a:buClrTx/>
                <a:buSzTx/>
                <a:buFontTx/>
                <a:buNone/>
                <a:defRPr/>
              </a:pPr>
              <a:r>
                <a:rPr kumimoji="0" lang="zh-CN" altLang="en-US" sz="105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环境氛围</a:t>
              </a:r>
              <a:endParaRPr kumimoji="0" lang="zh-CN" altLang="en-US" sz="105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1704318" y="3926051"/>
            <a:ext cx="658586" cy="658586"/>
            <a:chOff x="5092332" y="1571289"/>
            <a:chExt cx="2018086" cy="2018086"/>
          </a:xfrm>
        </p:grpSpPr>
        <p:grpSp>
          <p:nvGrpSpPr>
            <p:cNvPr id="31" name="组合 30"/>
            <p:cNvGrpSpPr/>
            <p:nvPr/>
          </p:nvGrpSpPr>
          <p:grpSpPr>
            <a:xfrm>
              <a:off x="5092332" y="1571289"/>
              <a:ext cx="2018086" cy="2018086"/>
              <a:chOff x="826179" y="2400494"/>
              <a:chExt cx="1891663" cy="1891663"/>
            </a:xfrm>
          </p:grpSpPr>
          <p:sp>
            <p:nvSpPr>
              <p:cNvPr id="32" name="椭圆 31"/>
              <p:cNvSpPr/>
              <p:nvPr/>
            </p:nvSpPr>
            <p:spPr>
              <a:xfrm>
                <a:off x="826179" y="2400494"/>
                <a:ext cx="1891663" cy="1891663"/>
              </a:xfrm>
              <a:prstGeom prst="ellipse">
                <a:avLst/>
              </a:prstGeom>
              <a:solidFill>
                <a:srgbClr val="FFFFFF"/>
              </a:solidFill>
              <a:ln w="9525"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defRPr/>
                </a:pPr>
                <a:endParaRPr kumimoji="0" lang="zh-CN" altLang="en-US" sz="1050" b="1" i="0" u="none" strike="noStrike" kern="0" cap="none" spc="0" normalizeH="0" baseline="0" noProof="0" dirty="0" err="1"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33" name="椭圆 32"/>
              <p:cNvSpPr/>
              <p:nvPr/>
            </p:nvSpPr>
            <p:spPr>
              <a:xfrm>
                <a:off x="922973" y="2493070"/>
                <a:ext cx="1706514" cy="1706513"/>
              </a:xfrm>
              <a:prstGeom prst="ellipse">
                <a:avLst/>
              </a:prstGeom>
              <a:solidFill>
                <a:srgbClr val="FFF377"/>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defRPr/>
                </a:pPr>
                <a:endParaRPr kumimoji="0" lang="zh-CN" altLang="en-US" sz="1050" b="1" i="0" u="none" strike="noStrike" kern="0" cap="none" spc="0" normalizeH="0" baseline="0" noProof="0" dirty="0" err="1"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34" name="文本框 39"/>
            <p:cNvSpPr txBox="1"/>
            <p:nvPr/>
          </p:nvSpPr>
          <p:spPr>
            <a:xfrm>
              <a:off x="5092334" y="2474754"/>
              <a:ext cx="2018084" cy="4241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200"/>
                </a:spcBef>
                <a:spcAft>
                  <a:spcPts val="200"/>
                </a:spcAft>
                <a:buClrTx/>
                <a:buSzTx/>
                <a:buFontTx/>
                <a:buNone/>
                <a:defRPr/>
              </a:pPr>
              <a:r>
                <a:rPr kumimoji="0" lang="zh-CN" altLang="en-US" sz="900" b="1" i="0" u="none" strike="noStrike" kern="0" cap="none" spc="0" normalizeH="0" baseline="0" noProof="0" dirty="0" smtClean="0">
                  <a:ln>
                    <a:noFill/>
                  </a:ln>
                  <a:solidFill>
                    <a:srgbClr val="0F204B"/>
                  </a:solidFill>
                  <a:effectLst/>
                  <a:uLnTx/>
                  <a:uFillTx/>
                  <a:latin typeface="微软雅黑" panose="020B0503020204020204" pitchFamily="34" charset="-122"/>
                  <a:ea typeface="微软雅黑" panose="020B0503020204020204" pitchFamily="34" charset="-122"/>
                </a:rPr>
                <a:t>价值观</a:t>
              </a:r>
              <a:endParaRPr kumimoji="0" lang="zh-CN" altLang="en-US" sz="900" b="1" i="0" u="none" strike="noStrike" kern="0" cap="none" spc="0" normalizeH="0" baseline="0" noProof="0" dirty="0" smtClean="0">
                <a:ln>
                  <a:noFill/>
                </a:ln>
                <a:solidFill>
                  <a:srgbClr val="0F204B"/>
                </a:solidFill>
                <a:effectLst/>
                <a:uLnTx/>
                <a:uFillTx/>
                <a:latin typeface="微软雅黑" panose="020B0503020204020204" pitchFamily="34" charset="-122"/>
                <a:ea typeface="微软雅黑" panose="020B0503020204020204" pitchFamily="34" charset="-122"/>
              </a:endParaRPr>
            </a:p>
          </p:txBody>
        </p:sp>
      </p:grpSp>
      <p:sp>
        <p:nvSpPr>
          <p:cNvPr id="35" name="iconfont-11145-7069156"/>
          <p:cNvSpPr/>
          <p:nvPr/>
        </p:nvSpPr>
        <p:spPr>
          <a:xfrm>
            <a:off x="1982417" y="3764370"/>
            <a:ext cx="104740" cy="121167"/>
          </a:xfrm>
          <a:custGeom>
            <a:avLst/>
            <a:gdLst>
              <a:gd name="T0" fmla="*/ 4178 w 9289"/>
              <a:gd name="T1" fmla="*/ 9644 h 11048"/>
              <a:gd name="T2" fmla="*/ 722 w 9289"/>
              <a:gd name="T3" fmla="*/ 6188 h 11048"/>
              <a:gd name="T4" fmla="*/ 157 w 9289"/>
              <a:gd name="T5" fmla="*/ 6188 h 11048"/>
              <a:gd name="T6" fmla="*/ 157 w 9289"/>
              <a:gd name="T7" fmla="*/ 6754 h 11048"/>
              <a:gd name="T8" fmla="*/ 4294 w 9289"/>
              <a:gd name="T9" fmla="*/ 10892 h 11048"/>
              <a:gd name="T10" fmla="*/ 4860 w 9289"/>
              <a:gd name="T11" fmla="*/ 10892 h 11048"/>
              <a:gd name="T12" fmla="*/ 9132 w 9289"/>
              <a:gd name="T13" fmla="*/ 6653 h 11048"/>
              <a:gd name="T14" fmla="*/ 9132 w 9289"/>
              <a:gd name="T15" fmla="*/ 6087 h 11048"/>
              <a:gd name="T16" fmla="*/ 8567 w 9289"/>
              <a:gd name="T17" fmla="*/ 6087 h 11048"/>
              <a:gd name="T18" fmla="*/ 4978 w 9289"/>
              <a:gd name="T19" fmla="*/ 9643 h 11048"/>
              <a:gd name="T20" fmla="*/ 4978 w 9289"/>
              <a:gd name="T21" fmla="*/ 400 h 11048"/>
              <a:gd name="T22" fmla="*/ 4578 w 9289"/>
              <a:gd name="T23" fmla="*/ 0 h 11048"/>
              <a:gd name="T24" fmla="*/ 4178 w 9289"/>
              <a:gd name="T25" fmla="*/ 400 h 11048"/>
              <a:gd name="T26" fmla="*/ 4178 w 9289"/>
              <a:gd name="T27" fmla="*/ 9644 h 1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89" h="11048">
                <a:moveTo>
                  <a:pt x="4178" y="9644"/>
                </a:moveTo>
                <a:lnTo>
                  <a:pt x="722" y="6188"/>
                </a:lnTo>
                <a:cubicBezTo>
                  <a:pt x="566" y="6032"/>
                  <a:pt x="313" y="6032"/>
                  <a:pt x="157" y="6188"/>
                </a:cubicBezTo>
                <a:cubicBezTo>
                  <a:pt x="0" y="6345"/>
                  <a:pt x="0" y="6598"/>
                  <a:pt x="157" y="6754"/>
                </a:cubicBezTo>
                <a:lnTo>
                  <a:pt x="4294" y="10892"/>
                </a:lnTo>
                <a:cubicBezTo>
                  <a:pt x="4451" y="11048"/>
                  <a:pt x="4704" y="11048"/>
                  <a:pt x="4860" y="10892"/>
                </a:cubicBezTo>
                <a:lnTo>
                  <a:pt x="9132" y="6653"/>
                </a:lnTo>
                <a:cubicBezTo>
                  <a:pt x="9289" y="6496"/>
                  <a:pt x="9289" y="6243"/>
                  <a:pt x="9132" y="6087"/>
                </a:cubicBezTo>
                <a:cubicBezTo>
                  <a:pt x="8976" y="5931"/>
                  <a:pt x="8723" y="5931"/>
                  <a:pt x="8567" y="6087"/>
                </a:cubicBezTo>
                <a:lnTo>
                  <a:pt x="4978" y="9643"/>
                </a:lnTo>
                <a:lnTo>
                  <a:pt x="4978" y="400"/>
                </a:lnTo>
                <a:cubicBezTo>
                  <a:pt x="4978" y="179"/>
                  <a:pt x="4798" y="0"/>
                  <a:pt x="4578" y="0"/>
                </a:cubicBezTo>
                <a:cubicBezTo>
                  <a:pt x="4357" y="0"/>
                  <a:pt x="4178" y="179"/>
                  <a:pt x="4178" y="400"/>
                </a:cubicBezTo>
                <a:lnTo>
                  <a:pt x="4178" y="9644"/>
                </a:lnTo>
                <a:close/>
              </a:path>
            </a:pathLst>
          </a:custGeom>
          <a:solidFill>
            <a:srgbClr val="0F204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05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grpSp>
        <p:nvGrpSpPr>
          <p:cNvPr id="36" name="组合 35"/>
          <p:cNvGrpSpPr/>
          <p:nvPr/>
        </p:nvGrpSpPr>
        <p:grpSpPr>
          <a:xfrm>
            <a:off x="1024890" y="4947643"/>
            <a:ext cx="1905000" cy="1491010"/>
            <a:chOff x="45139" y="4619224"/>
            <a:chExt cx="5336048" cy="694242"/>
          </a:xfrm>
        </p:grpSpPr>
        <p:sp>
          <p:nvSpPr>
            <p:cNvPr id="37" name="矩形 36"/>
            <p:cNvSpPr/>
            <p:nvPr/>
          </p:nvSpPr>
          <p:spPr>
            <a:xfrm>
              <a:off x="45139" y="4619224"/>
              <a:ext cx="5332490" cy="694242"/>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defRPr/>
              </a:pPr>
              <a:endParaRPr kumimoji="0" lang="zh-CN" altLang="en-US" sz="1200" b="1" i="0" u="none" strike="noStrike" kern="0" cap="none" spc="0" normalizeH="0" baseline="0" noProof="0" dirty="0" err="1"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38" name="文本框 46"/>
            <p:cNvSpPr txBox="1"/>
            <p:nvPr/>
          </p:nvSpPr>
          <p:spPr>
            <a:xfrm>
              <a:off x="221229" y="4656143"/>
              <a:ext cx="5159958" cy="644879"/>
            </a:xfrm>
            <a:prstGeom prst="rect">
              <a:avLst/>
            </a:prstGeom>
            <a:noFill/>
          </p:spPr>
          <p:txBody>
            <a:bodyPr wrap="square" lIns="0" tIns="0" rIns="0" bIns="0" rtlCol="0">
              <a:spAutoFit/>
            </a:bodyPr>
            <a:lstStyle/>
            <a:p>
              <a:pPr marL="0" marR="0" lvl="0" indent="0" defTabSz="914400" eaLnBrk="1" fontAlgn="auto" latinLnBrk="0" hangingPunct="1">
                <a:lnSpc>
                  <a:spcPct val="150000"/>
                </a:lnSpc>
                <a:spcBef>
                  <a:spcPts val="600"/>
                </a:spcBef>
                <a:spcAft>
                  <a:spcPts val="0"/>
                </a:spcAft>
                <a:buClrTx/>
                <a:buSzTx/>
                <a:buFontTx/>
                <a:buNone/>
                <a:defRPr/>
              </a:pPr>
              <a:r>
                <a:rPr lang="zh-CN" altLang="en-US" sz="1200" b="1" kern="0" noProof="0" dirty="0" smtClean="0">
                  <a:ln>
                    <a:noFill/>
                  </a:ln>
                  <a:solidFill>
                    <a:schemeClr val="tx2"/>
                  </a:solidFill>
                  <a:effectLst/>
                  <a:uLnTx/>
                  <a:uFillTx/>
                  <a:latin typeface="微软雅黑" panose="020B0503020204020204" pitchFamily="34" charset="-122"/>
                  <a:ea typeface="微软雅黑" panose="020B0503020204020204" pitchFamily="34" charset="-122"/>
                  <a:sym typeface="+mn-ea"/>
                </a:rPr>
                <a:t>通过开展主题研讨改进、</a:t>
              </a:r>
              <a:r>
                <a:rPr kumimoji="0" lang="zh-CN" altLang="en-US" sz="1200" b="1" i="0" u="none" strike="noStrike" kern="0" cap="none" spc="0" normalizeH="0" baseline="0" noProof="0" dirty="0" smtClean="0">
                  <a:ln>
                    <a:noFill/>
                  </a:ln>
                  <a:solidFill>
                    <a:schemeClr val="tx2"/>
                  </a:solidFill>
                  <a:effectLst/>
                  <a:uLnTx/>
                  <a:uFillTx/>
                  <a:latin typeface="微软雅黑" panose="020B0503020204020204" pitchFamily="34" charset="-122"/>
                  <a:ea typeface="微软雅黑" panose="020B0503020204020204" pitchFamily="34" charset="-122"/>
                </a:rPr>
                <a:t>员工绩效评价中加入文化践行内容、持续监测改进等</a:t>
              </a:r>
              <a:r>
                <a:rPr lang="zh-CN" altLang="en-US" sz="1200" b="1" kern="0" noProof="0" dirty="0" smtClean="0">
                  <a:ln>
                    <a:noFill/>
                  </a:ln>
                  <a:solidFill>
                    <a:schemeClr val="tx2"/>
                  </a:solidFill>
                  <a:effectLst/>
                  <a:uLnTx/>
                  <a:uFillTx/>
                  <a:latin typeface="微软雅黑" panose="020B0503020204020204" pitchFamily="34" charset="-122"/>
                  <a:ea typeface="微软雅黑" panose="020B0503020204020204" pitchFamily="34" charset="-122"/>
                  <a:sym typeface="+mn-ea"/>
                </a:rPr>
                <a:t>，加强文化引领作用</a:t>
              </a:r>
              <a:r>
                <a:rPr kumimoji="0" lang="zh-CN" altLang="en-US" sz="1200" b="1" i="0" u="none" strike="noStrike" kern="0" cap="none" spc="0" normalizeH="0" baseline="0" noProof="0" dirty="0" smtClean="0">
                  <a:ln>
                    <a:noFill/>
                  </a:ln>
                  <a:solidFill>
                    <a:schemeClr val="tx2"/>
                  </a:solidFill>
                  <a:effectLst/>
                  <a:uLnTx/>
                  <a:uFillTx/>
                  <a:latin typeface="微软雅黑" panose="020B0503020204020204" pitchFamily="34" charset="-122"/>
                  <a:ea typeface="微软雅黑" panose="020B0503020204020204" pitchFamily="34" charset="-122"/>
                </a:rPr>
                <a:t>，</a:t>
              </a:r>
              <a:r>
                <a:rPr lang="zh-CN" altLang="en-US" sz="1200" b="1" kern="0" noProof="0" dirty="0" smtClean="0">
                  <a:ln>
                    <a:noFill/>
                  </a:ln>
                  <a:solidFill>
                    <a:schemeClr val="tx2"/>
                  </a:solidFill>
                  <a:effectLst/>
                  <a:uLnTx/>
                  <a:uFillTx/>
                  <a:latin typeface="微软雅黑" panose="020B0503020204020204" pitchFamily="34" charset="-122"/>
                  <a:ea typeface="微软雅黑" panose="020B0503020204020204" pitchFamily="34" charset="-122"/>
                  <a:sym typeface="+mn-ea"/>
                </a:rPr>
                <a:t>转化为人员具体行为</a:t>
              </a:r>
              <a:r>
                <a:rPr kumimoji="0" lang="zh-CN" altLang="en-US" sz="1200" b="1" i="0" u="none" strike="noStrike" kern="0" cap="none" spc="0" normalizeH="0" baseline="0" noProof="0" dirty="0" smtClean="0">
                  <a:ln>
                    <a:noFill/>
                  </a:ln>
                  <a:solidFill>
                    <a:schemeClr val="tx2"/>
                  </a:solidFill>
                  <a:effectLst/>
                  <a:uLnTx/>
                  <a:uFillTx/>
                  <a:latin typeface="微软雅黑" panose="020B0503020204020204" pitchFamily="34" charset="-122"/>
                  <a:ea typeface="微软雅黑" panose="020B0503020204020204" pitchFamily="34" charset="-122"/>
                </a:rPr>
                <a:t>。  </a:t>
              </a:r>
              <a:endParaRPr kumimoji="0" lang="zh-CN" altLang="en-US" sz="1200" b="1" i="0" u="none" strike="noStrike" kern="0" cap="none" spc="0" normalizeH="0" baseline="0" noProof="0" dirty="0" smtClean="0">
                <a:ln>
                  <a:noFill/>
                </a:ln>
                <a:solidFill>
                  <a:schemeClr val="tx2"/>
                </a:solidFill>
                <a:effectLst/>
                <a:uLnTx/>
                <a:uFillTx/>
                <a:latin typeface="微软雅黑" panose="020B0503020204020204" pitchFamily="34" charset="-122"/>
                <a:ea typeface="微软雅黑" panose="020B0503020204020204" pitchFamily="34" charset="-122"/>
              </a:endParaRPr>
            </a:p>
          </p:txBody>
        </p:sp>
      </p:grpSp>
      <p:sp>
        <p:nvSpPr>
          <p:cNvPr id="39" name="矩形 38"/>
          <p:cNvSpPr/>
          <p:nvPr/>
        </p:nvSpPr>
        <p:spPr>
          <a:xfrm>
            <a:off x="4276899" y="2707660"/>
            <a:ext cx="1415930" cy="299402"/>
          </a:xfrm>
          <a:prstGeom prst="rect">
            <a:avLst/>
          </a:prstGeom>
          <a:solidFill>
            <a:srgbClr val="0F204B"/>
          </a:solidFill>
          <a:ln w="9525" cap="flat" cmpd="sng" algn="ctr">
            <a:solidFill>
              <a:srgbClr val="0F204B"/>
            </a:solidFill>
            <a:prstDash val="solid"/>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defRPr/>
            </a:pPr>
            <a:r>
              <a:rPr kumimoji="0" lang="zh-CN" altLang="en-US" sz="135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责任落实</a:t>
            </a:r>
            <a:endParaRPr kumimoji="0" lang="zh-CN" altLang="en-US" sz="135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grpSp>
        <p:nvGrpSpPr>
          <p:cNvPr id="40" name="组合 39"/>
          <p:cNvGrpSpPr/>
          <p:nvPr/>
        </p:nvGrpSpPr>
        <p:grpSpPr>
          <a:xfrm>
            <a:off x="4287059" y="3086976"/>
            <a:ext cx="438206" cy="438206"/>
            <a:chOff x="5092332" y="1571289"/>
            <a:chExt cx="2018086" cy="2018086"/>
          </a:xfrm>
        </p:grpSpPr>
        <p:grpSp>
          <p:nvGrpSpPr>
            <p:cNvPr id="41" name="组合 40"/>
            <p:cNvGrpSpPr/>
            <p:nvPr/>
          </p:nvGrpSpPr>
          <p:grpSpPr>
            <a:xfrm>
              <a:off x="5092332" y="1571289"/>
              <a:ext cx="2018086" cy="2018086"/>
              <a:chOff x="826179" y="2400494"/>
              <a:chExt cx="1891663" cy="1891663"/>
            </a:xfrm>
          </p:grpSpPr>
          <p:sp>
            <p:nvSpPr>
              <p:cNvPr id="42" name="椭圆 41"/>
              <p:cNvSpPr/>
              <p:nvPr/>
            </p:nvSpPr>
            <p:spPr>
              <a:xfrm>
                <a:off x="826179" y="2400494"/>
                <a:ext cx="1891663" cy="1891663"/>
              </a:xfrm>
              <a:prstGeom prst="ellipse">
                <a:avLst/>
              </a:prstGeom>
              <a:solidFill>
                <a:srgbClr val="FFFFFF"/>
              </a:solidFill>
              <a:ln w="9525"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defRPr/>
                </a:pPr>
                <a:endParaRPr kumimoji="0" lang="zh-CN" altLang="en-US" sz="900" b="1" i="0" u="none" strike="noStrike" kern="0" cap="none" spc="0" normalizeH="0" baseline="0" noProof="0" dirty="0" err="1"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43" name="椭圆 42"/>
              <p:cNvSpPr/>
              <p:nvPr/>
            </p:nvSpPr>
            <p:spPr>
              <a:xfrm>
                <a:off x="922974" y="2493071"/>
                <a:ext cx="1706514" cy="1706514"/>
              </a:xfrm>
              <a:prstGeom prst="ellipse">
                <a:avLst/>
              </a:prstGeom>
              <a:solidFill>
                <a:srgbClr val="99D6F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defRPr/>
                </a:pPr>
                <a:endParaRPr kumimoji="0" lang="zh-CN" altLang="en-US" sz="900" b="1" i="0" u="none" strike="noStrike" kern="0" cap="none" spc="0" normalizeH="0" baseline="0" noProof="0" dirty="0" err="1"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44" name="文本框 53"/>
            <p:cNvSpPr txBox="1"/>
            <p:nvPr/>
          </p:nvSpPr>
          <p:spPr>
            <a:xfrm>
              <a:off x="5491594" y="2206242"/>
              <a:ext cx="1219559" cy="63751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200"/>
                </a:spcBef>
                <a:spcAft>
                  <a:spcPts val="200"/>
                </a:spcAft>
                <a:buClrTx/>
                <a:buSzTx/>
                <a:buFontTx/>
                <a:buNone/>
                <a:defRPr/>
              </a:pPr>
              <a:r>
                <a:rPr kumimoji="0" lang="zh-CN" altLang="en-US" sz="900" b="1" i="0" u="none" strike="noStrike" kern="0" cap="none" spc="0" normalizeH="0" baseline="0" noProof="0" dirty="0" smtClean="0">
                  <a:ln>
                    <a:noFill/>
                  </a:ln>
                  <a:solidFill>
                    <a:srgbClr val="0F204B"/>
                  </a:solidFill>
                  <a:effectLst/>
                  <a:uLnTx/>
                  <a:uFillTx/>
                  <a:latin typeface="微软雅黑" panose="020B0503020204020204" pitchFamily="34" charset="-122"/>
                  <a:ea typeface="微软雅黑" panose="020B0503020204020204" pitchFamily="34" charset="-122"/>
                </a:rPr>
                <a:t>岗位</a:t>
              </a:r>
              <a:endParaRPr kumimoji="0" lang="zh-CN" altLang="en-US" sz="900" b="1" i="0" u="none" strike="noStrike" kern="0" cap="none" spc="0" normalizeH="0" baseline="0" noProof="0" dirty="0" smtClean="0">
                <a:ln>
                  <a:noFill/>
                </a:ln>
                <a:solidFill>
                  <a:srgbClr val="0F204B"/>
                </a:solidFill>
                <a:effectLst/>
                <a:uLnTx/>
                <a:uFillTx/>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4711441" y="3611541"/>
            <a:ext cx="438206" cy="438206"/>
            <a:chOff x="5092332" y="1571289"/>
            <a:chExt cx="2018086" cy="2018086"/>
          </a:xfrm>
        </p:grpSpPr>
        <p:grpSp>
          <p:nvGrpSpPr>
            <p:cNvPr id="46" name="组合 45"/>
            <p:cNvGrpSpPr/>
            <p:nvPr/>
          </p:nvGrpSpPr>
          <p:grpSpPr>
            <a:xfrm>
              <a:off x="5092332" y="1571289"/>
              <a:ext cx="2018086" cy="2018086"/>
              <a:chOff x="826179" y="2400494"/>
              <a:chExt cx="1891663" cy="1891663"/>
            </a:xfrm>
          </p:grpSpPr>
          <p:sp>
            <p:nvSpPr>
              <p:cNvPr id="47" name="椭圆 46"/>
              <p:cNvSpPr/>
              <p:nvPr/>
            </p:nvSpPr>
            <p:spPr>
              <a:xfrm>
                <a:off x="826179" y="2400494"/>
                <a:ext cx="1891663" cy="1891663"/>
              </a:xfrm>
              <a:prstGeom prst="ellipse">
                <a:avLst/>
              </a:prstGeom>
              <a:solidFill>
                <a:srgbClr val="FFFFFF"/>
              </a:solidFill>
              <a:ln w="9525"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defRPr/>
                </a:pPr>
                <a:endParaRPr kumimoji="0" lang="zh-CN" altLang="en-US" sz="900" b="1" i="0" u="none" strike="noStrike" kern="0" cap="none" spc="0" normalizeH="0" baseline="0" noProof="0" dirty="0" err="1"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48" name="椭圆 47"/>
              <p:cNvSpPr/>
              <p:nvPr/>
            </p:nvSpPr>
            <p:spPr>
              <a:xfrm>
                <a:off x="922974" y="2493071"/>
                <a:ext cx="1706514" cy="1706514"/>
              </a:xfrm>
              <a:prstGeom prst="ellipse">
                <a:avLst/>
              </a:prstGeom>
              <a:solidFill>
                <a:srgbClr val="3F9C35"/>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defRPr/>
                </a:pPr>
                <a:endParaRPr kumimoji="0" lang="zh-CN" altLang="en-US" sz="900" b="1" i="0" u="none" strike="noStrike" kern="0" cap="none" spc="0" normalizeH="0" baseline="0" noProof="0" dirty="0" err="1"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49" name="文本框 58"/>
            <p:cNvSpPr txBox="1"/>
            <p:nvPr/>
          </p:nvSpPr>
          <p:spPr>
            <a:xfrm>
              <a:off x="5491594" y="2206242"/>
              <a:ext cx="1219559" cy="63751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200"/>
                </a:spcBef>
                <a:spcAft>
                  <a:spcPts val="200"/>
                </a:spcAft>
                <a:buClrTx/>
                <a:buSzTx/>
                <a:buFontTx/>
                <a:buNone/>
                <a:defRPr/>
              </a:pPr>
              <a:r>
                <a:rPr kumimoji="0" lang="zh-CN" altLang="en-US" sz="9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业务</a:t>
              </a:r>
              <a:endParaRPr kumimoji="0" lang="zh-CN" altLang="en-US" sz="9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grpSp>
      <p:grpSp>
        <p:nvGrpSpPr>
          <p:cNvPr id="50" name="组合 49"/>
          <p:cNvGrpSpPr/>
          <p:nvPr/>
        </p:nvGrpSpPr>
        <p:grpSpPr>
          <a:xfrm>
            <a:off x="5034243" y="3985741"/>
            <a:ext cx="658586" cy="658586"/>
            <a:chOff x="5092332" y="1571289"/>
            <a:chExt cx="2018086" cy="2018086"/>
          </a:xfrm>
        </p:grpSpPr>
        <p:grpSp>
          <p:nvGrpSpPr>
            <p:cNvPr id="51" name="组合 50"/>
            <p:cNvGrpSpPr/>
            <p:nvPr/>
          </p:nvGrpSpPr>
          <p:grpSpPr>
            <a:xfrm>
              <a:off x="5092332" y="1571289"/>
              <a:ext cx="2018086" cy="2018086"/>
              <a:chOff x="826179" y="2400494"/>
              <a:chExt cx="1891663" cy="1891663"/>
            </a:xfrm>
          </p:grpSpPr>
          <p:sp>
            <p:nvSpPr>
              <p:cNvPr id="52" name="椭圆 51"/>
              <p:cNvSpPr/>
              <p:nvPr/>
            </p:nvSpPr>
            <p:spPr>
              <a:xfrm>
                <a:off x="826179" y="2400494"/>
                <a:ext cx="1891663" cy="1891663"/>
              </a:xfrm>
              <a:prstGeom prst="ellipse">
                <a:avLst/>
              </a:prstGeom>
              <a:solidFill>
                <a:srgbClr val="FFFFFF"/>
              </a:solidFill>
              <a:ln w="9525"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defRPr/>
                </a:pPr>
                <a:endParaRPr kumimoji="0" lang="zh-CN" altLang="en-US" sz="1050" b="1" i="0" u="none" strike="noStrike" kern="0" cap="none" spc="0" normalizeH="0" baseline="0" noProof="0" dirty="0" err="1"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3" name="椭圆 52"/>
              <p:cNvSpPr/>
              <p:nvPr/>
            </p:nvSpPr>
            <p:spPr>
              <a:xfrm>
                <a:off x="922973" y="2493070"/>
                <a:ext cx="1706514" cy="1706513"/>
              </a:xfrm>
              <a:prstGeom prst="ellipse">
                <a:avLst/>
              </a:prstGeom>
              <a:solidFill>
                <a:srgbClr val="FFF377"/>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defRPr/>
                </a:pPr>
                <a:endParaRPr kumimoji="0" lang="zh-CN" altLang="en-US" sz="1050" b="1" i="0" u="none" strike="noStrike" kern="0" cap="none" spc="0" normalizeH="0" baseline="0" noProof="0" dirty="0" err="1"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54" name="文本框 63"/>
            <p:cNvSpPr txBox="1"/>
            <p:nvPr/>
          </p:nvSpPr>
          <p:spPr>
            <a:xfrm>
              <a:off x="5092334" y="2035000"/>
              <a:ext cx="2018084" cy="1005986"/>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200"/>
                </a:spcBef>
                <a:spcAft>
                  <a:spcPts val="200"/>
                </a:spcAft>
                <a:buClrTx/>
                <a:buSzTx/>
                <a:buFontTx/>
                <a:buNone/>
                <a:defRPr/>
              </a:pPr>
              <a:r>
                <a:rPr kumimoji="0" lang="zh-CN" altLang="en-US" sz="900" b="1" i="0" u="none" strike="noStrike" kern="0" cap="none" spc="0" normalizeH="0" baseline="0" noProof="0" dirty="0" smtClean="0">
                  <a:ln>
                    <a:noFill/>
                  </a:ln>
                  <a:solidFill>
                    <a:srgbClr val="0F204B"/>
                  </a:solidFill>
                  <a:effectLst/>
                  <a:uLnTx/>
                  <a:uFillTx/>
                  <a:latin typeface="微软雅黑" panose="020B0503020204020204" pitchFamily="34" charset="-122"/>
                  <a:ea typeface="微软雅黑" panose="020B0503020204020204" pitchFamily="34" charset="-122"/>
                </a:rPr>
                <a:t>流程</a:t>
              </a:r>
              <a:endParaRPr kumimoji="0" lang="en-US" altLang="zh-CN" sz="900" b="1" i="0" u="none" strike="noStrike" kern="0" cap="none" spc="0" normalizeH="0" baseline="0" noProof="0" dirty="0" smtClean="0">
                <a:ln>
                  <a:noFill/>
                </a:ln>
                <a:solidFill>
                  <a:srgbClr val="0F204B"/>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200"/>
                </a:spcBef>
                <a:spcAft>
                  <a:spcPts val="200"/>
                </a:spcAft>
                <a:buClrTx/>
                <a:buSzTx/>
                <a:buFontTx/>
                <a:buNone/>
                <a:defRPr/>
              </a:pPr>
              <a:r>
                <a:rPr kumimoji="0" lang="zh-CN" altLang="en-US" sz="900" b="1" i="0" u="none" strike="noStrike" kern="0" cap="none" spc="0" normalizeH="0" baseline="0" noProof="0" dirty="0" smtClean="0">
                  <a:ln>
                    <a:noFill/>
                  </a:ln>
                  <a:solidFill>
                    <a:srgbClr val="0F204B"/>
                  </a:solidFill>
                  <a:effectLst/>
                  <a:uLnTx/>
                  <a:uFillTx/>
                  <a:latin typeface="微软雅黑" panose="020B0503020204020204" pitchFamily="34" charset="-122"/>
                  <a:ea typeface="微软雅黑" panose="020B0503020204020204" pitchFamily="34" charset="-122"/>
                </a:rPr>
                <a:t>责任</a:t>
              </a:r>
              <a:endParaRPr kumimoji="0" lang="zh-CN" altLang="en-US" sz="900" b="1" i="0" u="none" strike="noStrike" kern="0" cap="none" spc="0" normalizeH="0" baseline="0" noProof="0" dirty="0" smtClean="0">
                <a:ln>
                  <a:noFill/>
                </a:ln>
                <a:solidFill>
                  <a:srgbClr val="0F204B"/>
                </a:solidFill>
                <a:effectLst/>
                <a:uLnTx/>
                <a:uFillTx/>
                <a:latin typeface="微软雅黑" panose="020B0503020204020204" pitchFamily="34" charset="-122"/>
                <a:ea typeface="微软雅黑" panose="020B0503020204020204" pitchFamily="34" charset="-122"/>
              </a:endParaRPr>
            </a:p>
          </p:txBody>
        </p:sp>
      </p:grpSp>
      <p:sp>
        <p:nvSpPr>
          <p:cNvPr id="55" name="iconfont-11262-5326857"/>
          <p:cNvSpPr/>
          <p:nvPr/>
        </p:nvSpPr>
        <p:spPr>
          <a:xfrm>
            <a:off x="4638412" y="3487150"/>
            <a:ext cx="132801" cy="132801"/>
          </a:xfrm>
          <a:custGeom>
            <a:avLst/>
            <a:gdLst>
              <a:gd name="connsiteX0" fmla="*/ 299429 w 450667"/>
              <a:gd name="connsiteY0" fmla="*/ 206535 h 450667"/>
              <a:gd name="connsiteX1" fmla="*/ 431620 w 450667"/>
              <a:gd name="connsiteY1" fmla="*/ 206535 h 450667"/>
              <a:gd name="connsiteX2" fmla="*/ 450667 w 450667"/>
              <a:gd name="connsiteY2" fmla="*/ 225582 h 450667"/>
              <a:gd name="connsiteX3" fmla="*/ 431620 w 450667"/>
              <a:gd name="connsiteY3" fmla="*/ 244628 h 450667"/>
              <a:gd name="connsiteX4" fmla="*/ 299429 w 450667"/>
              <a:gd name="connsiteY4" fmla="*/ 244628 h 450667"/>
              <a:gd name="connsiteX5" fmla="*/ 280381 w 450667"/>
              <a:gd name="connsiteY5" fmla="*/ 225582 h 450667"/>
              <a:gd name="connsiteX6" fmla="*/ 299429 w 450667"/>
              <a:gd name="connsiteY6" fmla="*/ 206535 h 450667"/>
              <a:gd name="connsiteX7" fmla="*/ 19048 w 450667"/>
              <a:gd name="connsiteY7" fmla="*/ 206535 h 450667"/>
              <a:gd name="connsiteX8" fmla="*/ 206535 w 450667"/>
              <a:gd name="connsiteY8" fmla="*/ 206535 h 450667"/>
              <a:gd name="connsiteX9" fmla="*/ 206535 w 450667"/>
              <a:gd name="connsiteY9" fmla="*/ 244628 h 450667"/>
              <a:gd name="connsiteX10" fmla="*/ 19048 w 450667"/>
              <a:gd name="connsiteY10" fmla="*/ 244628 h 450667"/>
              <a:gd name="connsiteX11" fmla="*/ 0 w 450667"/>
              <a:gd name="connsiteY11" fmla="*/ 225582 h 450667"/>
              <a:gd name="connsiteX12" fmla="*/ 19048 w 450667"/>
              <a:gd name="connsiteY12" fmla="*/ 206535 h 450667"/>
              <a:gd name="connsiteX13" fmla="*/ 225582 w 450667"/>
              <a:gd name="connsiteY13" fmla="*/ 0 h 450667"/>
              <a:gd name="connsiteX14" fmla="*/ 244628 w 450667"/>
              <a:gd name="connsiteY14" fmla="*/ 19048 h 450667"/>
              <a:gd name="connsiteX15" fmla="*/ 244628 w 450667"/>
              <a:gd name="connsiteY15" fmla="*/ 431619 h 450667"/>
              <a:gd name="connsiteX16" fmla="*/ 225582 w 450667"/>
              <a:gd name="connsiteY16" fmla="*/ 450667 h 450667"/>
              <a:gd name="connsiteX17" fmla="*/ 206535 w 450667"/>
              <a:gd name="connsiteY17" fmla="*/ 431619 h 450667"/>
              <a:gd name="connsiteX18" fmla="*/ 206535 w 450667"/>
              <a:gd name="connsiteY18" fmla="*/ 244628 h 450667"/>
              <a:gd name="connsiteX19" fmla="*/ 224381 w 450667"/>
              <a:gd name="connsiteY19" fmla="*/ 244628 h 450667"/>
              <a:gd name="connsiteX20" fmla="*/ 243429 w 450667"/>
              <a:gd name="connsiteY20" fmla="*/ 225582 h 450667"/>
              <a:gd name="connsiteX21" fmla="*/ 224381 w 450667"/>
              <a:gd name="connsiteY21" fmla="*/ 206535 h 450667"/>
              <a:gd name="connsiteX22" fmla="*/ 206535 w 450667"/>
              <a:gd name="connsiteY22" fmla="*/ 206535 h 450667"/>
              <a:gd name="connsiteX23" fmla="*/ 206535 w 450667"/>
              <a:gd name="connsiteY23" fmla="*/ 19048 h 450667"/>
              <a:gd name="connsiteX24" fmla="*/ 225582 w 450667"/>
              <a:gd name="connsiteY24" fmla="*/ 0 h 45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0667" h="450667">
                <a:moveTo>
                  <a:pt x="299429" y="206535"/>
                </a:moveTo>
                <a:lnTo>
                  <a:pt x="431620" y="206535"/>
                </a:lnTo>
                <a:cubicBezTo>
                  <a:pt x="442286" y="206535"/>
                  <a:pt x="450667" y="214915"/>
                  <a:pt x="450667" y="225582"/>
                </a:cubicBezTo>
                <a:cubicBezTo>
                  <a:pt x="450667" y="236248"/>
                  <a:pt x="442286" y="244628"/>
                  <a:pt x="431620" y="244628"/>
                </a:cubicBezTo>
                <a:lnTo>
                  <a:pt x="299429" y="244628"/>
                </a:lnTo>
                <a:cubicBezTo>
                  <a:pt x="288762" y="244628"/>
                  <a:pt x="280381" y="236248"/>
                  <a:pt x="280381" y="225582"/>
                </a:cubicBezTo>
                <a:cubicBezTo>
                  <a:pt x="280381" y="214915"/>
                  <a:pt x="288762" y="206535"/>
                  <a:pt x="299429" y="206535"/>
                </a:cubicBezTo>
                <a:close/>
                <a:moveTo>
                  <a:pt x="19048" y="206535"/>
                </a:moveTo>
                <a:lnTo>
                  <a:pt x="206535" y="206535"/>
                </a:lnTo>
                <a:lnTo>
                  <a:pt x="206535" y="244628"/>
                </a:lnTo>
                <a:lnTo>
                  <a:pt x="19048" y="244628"/>
                </a:lnTo>
                <a:cubicBezTo>
                  <a:pt x="8381" y="244628"/>
                  <a:pt x="0" y="236248"/>
                  <a:pt x="0" y="225582"/>
                </a:cubicBezTo>
                <a:cubicBezTo>
                  <a:pt x="0" y="214915"/>
                  <a:pt x="8381" y="206535"/>
                  <a:pt x="19048" y="206535"/>
                </a:cubicBezTo>
                <a:close/>
                <a:moveTo>
                  <a:pt x="225582" y="0"/>
                </a:moveTo>
                <a:cubicBezTo>
                  <a:pt x="236248" y="0"/>
                  <a:pt x="244628" y="8381"/>
                  <a:pt x="244628" y="19048"/>
                </a:cubicBezTo>
                <a:lnTo>
                  <a:pt x="244628" y="431619"/>
                </a:lnTo>
                <a:cubicBezTo>
                  <a:pt x="244628" y="442286"/>
                  <a:pt x="235867" y="450667"/>
                  <a:pt x="225582" y="450667"/>
                </a:cubicBezTo>
                <a:cubicBezTo>
                  <a:pt x="214916" y="450667"/>
                  <a:pt x="206535" y="442286"/>
                  <a:pt x="206535" y="431619"/>
                </a:cubicBezTo>
                <a:lnTo>
                  <a:pt x="206535" y="244628"/>
                </a:lnTo>
                <a:lnTo>
                  <a:pt x="224381" y="244628"/>
                </a:lnTo>
                <a:cubicBezTo>
                  <a:pt x="235048" y="244628"/>
                  <a:pt x="243429" y="236248"/>
                  <a:pt x="243429" y="225582"/>
                </a:cubicBezTo>
                <a:cubicBezTo>
                  <a:pt x="243429" y="214915"/>
                  <a:pt x="235048" y="206535"/>
                  <a:pt x="224381" y="206535"/>
                </a:cubicBezTo>
                <a:lnTo>
                  <a:pt x="206535" y="206535"/>
                </a:lnTo>
                <a:lnTo>
                  <a:pt x="206535" y="19048"/>
                </a:lnTo>
                <a:cubicBezTo>
                  <a:pt x="206535" y="8381"/>
                  <a:pt x="214916" y="0"/>
                  <a:pt x="225582" y="0"/>
                </a:cubicBezTo>
                <a:close/>
              </a:path>
            </a:pathLst>
          </a:custGeom>
          <a:solidFill>
            <a:srgbClr val="0F204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2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6" name="iconfont-11145-7069156"/>
          <p:cNvSpPr/>
          <p:nvPr/>
        </p:nvSpPr>
        <p:spPr>
          <a:xfrm rot="18564051">
            <a:off x="5097279" y="3965759"/>
            <a:ext cx="104740" cy="121167"/>
          </a:xfrm>
          <a:custGeom>
            <a:avLst/>
            <a:gdLst>
              <a:gd name="T0" fmla="*/ 4178 w 9289"/>
              <a:gd name="T1" fmla="*/ 9644 h 11048"/>
              <a:gd name="T2" fmla="*/ 722 w 9289"/>
              <a:gd name="T3" fmla="*/ 6188 h 11048"/>
              <a:gd name="T4" fmla="*/ 157 w 9289"/>
              <a:gd name="T5" fmla="*/ 6188 h 11048"/>
              <a:gd name="T6" fmla="*/ 157 w 9289"/>
              <a:gd name="T7" fmla="*/ 6754 h 11048"/>
              <a:gd name="T8" fmla="*/ 4294 w 9289"/>
              <a:gd name="T9" fmla="*/ 10892 h 11048"/>
              <a:gd name="T10" fmla="*/ 4860 w 9289"/>
              <a:gd name="T11" fmla="*/ 10892 h 11048"/>
              <a:gd name="T12" fmla="*/ 9132 w 9289"/>
              <a:gd name="T13" fmla="*/ 6653 h 11048"/>
              <a:gd name="T14" fmla="*/ 9132 w 9289"/>
              <a:gd name="T15" fmla="*/ 6087 h 11048"/>
              <a:gd name="T16" fmla="*/ 8567 w 9289"/>
              <a:gd name="T17" fmla="*/ 6087 h 11048"/>
              <a:gd name="T18" fmla="*/ 4978 w 9289"/>
              <a:gd name="T19" fmla="*/ 9643 h 11048"/>
              <a:gd name="T20" fmla="*/ 4978 w 9289"/>
              <a:gd name="T21" fmla="*/ 400 h 11048"/>
              <a:gd name="T22" fmla="*/ 4578 w 9289"/>
              <a:gd name="T23" fmla="*/ 0 h 11048"/>
              <a:gd name="T24" fmla="*/ 4178 w 9289"/>
              <a:gd name="T25" fmla="*/ 400 h 11048"/>
              <a:gd name="T26" fmla="*/ 4178 w 9289"/>
              <a:gd name="T27" fmla="*/ 9644 h 1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89" h="11048">
                <a:moveTo>
                  <a:pt x="4178" y="9644"/>
                </a:moveTo>
                <a:lnTo>
                  <a:pt x="722" y="6188"/>
                </a:lnTo>
                <a:cubicBezTo>
                  <a:pt x="566" y="6032"/>
                  <a:pt x="313" y="6032"/>
                  <a:pt x="157" y="6188"/>
                </a:cubicBezTo>
                <a:cubicBezTo>
                  <a:pt x="0" y="6345"/>
                  <a:pt x="0" y="6598"/>
                  <a:pt x="157" y="6754"/>
                </a:cubicBezTo>
                <a:lnTo>
                  <a:pt x="4294" y="10892"/>
                </a:lnTo>
                <a:cubicBezTo>
                  <a:pt x="4451" y="11048"/>
                  <a:pt x="4704" y="11048"/>
                  <a:pt x="4860" y="10892"/>
                </a:cubicBezTo>
                <a:lnTo>
                  <a:pt x="9132" y="6653"/>
                </a:lnTo>
                <a:cubicBezTo>
                  <a:pt x="9289" y="6496"/>
                  <a:pt x="9289" y="6243"/>
                  <a:pt x="9132" y="6087"/>
                </a:cubicBezTo>
                <a:cubicBezTo>
                  <a:pt x="8976" y="5931"/>
                  <a:pt x="8723" y="5931"/>
                  <a:pt x="8567" y="6087"/>
                </a:cubicBezTo>
                <a:lnTo>
                  <a:pt x="4978" y="9643"/>
                </a:lnTo>
                <a:lnTo>
                  <a:pt x="4978" y="400"/>
                </a:lnTo>
                <a:cubicBezTo>
                  <a:pt x="4978" y="179"/>
                  <a:pt x="4798" y="0"/>
                  <a:pt x="4578" y="0"/>
                </a:cubicBezTo>
                <a:cubicBezTo>
                  <a:pt x="4357" y="0"/>
                  <a:pt x="4178" y="179"/>
                  <a:pt x="4178" y="400"/>
                </a:cubicBezTo>
                <a:lnTo>
                  <a:pt x="4178" y="9644"/>
                </a:lnTo>
                <a:close/>
              </a:path>
            </a:pathLst>
          </a:custGeom>
          <a:solidFill>
            <a:srgbClr val="0F204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05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grpSp>
        <p:nvGrpSpPr>
          <p:cNvPr id="57" name="组合 56"/>
          <p:cNvGrpSpPr/>
          <p:nvPr/>
        </p:nvGrpSpPr>
        <p:grpSpPr>
          <a:xfrm>
            <a:off x="4078605" y="4947643"/>
            <a:ext cx="2216785" cy="1456378"/>
            <a:chOff x="547856" y="4715305"/>
            <a:chExt cx="6298064" cy="1327697"/>
          </a:xfrm>
        </p:grpSpPr>
        <p:sp>
          <p:nvSpPr>
            <p:cNvPr id="58" name="矩形 57"/>
            <p:cNvSpPr/>
            <p:nvPr/>
          </p:nvSpPr>
          <p:spPr>
            <a:xfrm>
              <a:off x="547856" y="4715305"/>
              <a:ext cx="6298064" cy="1327697"/>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defRPr/>
              </a:pPr>
              <a:endParaRPr kumimoji="0" lang="zh-CN" altLang="en-US" sz="1200" b="1" i="0" u="none" strike="noStrike" kern="0" cap="none" spc="0" normalizeH="0" baseline="0" noProof="0" dirty="0" err="1"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9" name="文本框 71"/>
            <p:cNvSpPr txBox="1"/>
            <p:nvPr/>
          </p:nvSpPr>
          <p:spPr>
            <a:xfrm>
              <a:off x="649643" y="4756016"/>
              <a:ext cx="6079011" cy="1010097"/>
            </a:xfrm>
            <a:prstGeom prst="rect">
              <a:avLst/>
            </a:prstGeom>
            <a:noFill/>
          </p:spPr>
          <p:txBody>
            <a:bodyPr wrap="square" lIns="0" tIns="0" rIns="0" bIns="0" rtlCol="0">
              <a:spAutoFit/>
            </a:bodyPr>
            <a:lstStyle/>
            <a:p>
              <a:pPr marL="0" marR="0" lvl="0" indent="0" defTabSz="914400" eaLnBrk="1" fontAlgn="auto" latinLnBrk="0" hangingPunct="1">
                <a:lnSpc>
                  <a:spcPct val="150000"/>
                </a:lnSpc>
                <a:spcBef>
                  <a:spcPts val="600"/>
                </a:spcBef>
                <a:spcAft>
                  <a:spcPts val="0"/>
                </a:spcAft>
                <a:buClrTx/>
                <a:buSzTx/>
                <a:buFontTx/>
                <a:buNone/>
                <a:defRPr/>
              </a:pPr>
              <a:r>
                <a:rPr kumimoji="0" lang="zh-CN" altLang="en-US" sz="1200" b="1" i="0" u="none" strike="noStrike" kern="0" cap="none" spc="0" normalizeH="0" baseline="0" noProof="0" dirty="0" smtClean="0">
                  <a:ln>
                    <a:noFill/>
                  </a:ln>
                  <a:solidFill>
                    <a:schemeClr val="tx2"/>
                  </a:solidFill>
                  <a:effectLst/>
                  <a:uLnTx/>
                  <a:uFillTx/>
                  <a:latin typeface="微软雅黑" panose="020B0503020204020204" pitchFamily="34" charset="-122"/>
                  <a:ea typeface="微软雅黑" panose="020B0503020204020204" pitchFamily="34" charset="-122"/>
                </a:rPr>
                <a:t>在岗位责任基础上，将责任融入到业务流程，在流程执行过程中落实四个责任：</a:t>
              </a:r>
              <a:r>
                <a:rPr kumimoji="0" lang="zh-CN" altLang="en-US" sz="1200" b="1"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rPr>
                <a:t>执行责任、监督责任、管理责任、领导责任。</a:t>
              </a:r>
              <a:endParaRPr kumimoji="0" lang="zh-CN" altLang="en-US" sz="1200" b="1" i="0" u="none" strike="noStrike" kern="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endParaRPr>
            </a:p>
          </p:txBody>
        </p:sp>
      </p:grpSp>
      <p:sp>
        <p:nvSpPr>
          <p:cNvPr id="60" name="箭头: 右 73"/>
          <p:cNvSpPr/>
          <p:nvPr/>
        </p:nvSpPr>
        <p:spPr>
          <a:xfrm>
            <a:off x="3287395" y="4164053"/>
            <a:ext cx="449580" cy="181610"/>
          </a:xfrm>
          <a:prstGeom prst="rightArrow">
            <a:avLst>
              <a:gd name="adj1" fmla="val 50000"/>
              <a:gd name="adj2" fmla="val 106545"/>
            </a:avLst>
          </a:prstGeom>
          <a:solidFill>
            <a:srgbClr val="FFF377"/>
          </a:solidFill>
          <a:ln w="9525" cap="flat" cmpd="sng" algn="ctr">
            <a:solidFill>
              <a:srgbClr val="0F204B"/>
            </a:solidFill>
            <a:prstDash val="solid"/>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defRPr/>
            </a:pPr>
            <a:endParaRPr kumimoji="0" lang="zh-CN" altLang="en-US" sz="1350" b="1" i="0" u="none" strike="noStrike" kern="0" cap="none" spc="0" normalizeH="0" baseline="0" noProof="0" dirty="0" err="1"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cxnSp>
        <p:nvCxnSpPr>
          <p:cNvPr id="61" name="直接连接符 60"/>
          <p:cNvCxnSpPr/>
          <p:nvPr/>
        </p:nvCxnSpPr>
        <p:spPr>
          <a:xfrm>
            <a:off x="6485190" y="3190499"/>
            <a:ext cx="1" cy="2153901"/>
          </a:xfrm>
          <a:prstGeom prst="line">
            <a:avLst/>
          </a:prstGeom>
          <a:noFill/>
          <a:ln w="19050" cap="flat" cmpd="sng" algn="ctr">
            <a:solidFill>
              <a:srgbClr val="0F204B"/>
            </a:solidFill>
            <a:prstDash val="dash"/>
          </a:ln>
          <a:effectLst/>
        </p:spPr>
      </p:cxnSp>
      <p:sp>
        <p:nvSpPr>
          <p:cNvPr id="62" name="矩形 61"/>
          <p:cNvSpPr/>
          <p:nvPr/>
        </p:nvSpPr>
        <p:spPr>
          <a:xfrm>
            <a:off x="8092440" y="3347443"/>
            <a:ext cx="1421765" cy="299085"/>
          </a:xfrm>
          <a:prstGeom prst="rect">
            <a:avLst/>
          </a:prstGeom>
          <a:solidFill>
            <a:srgbClr val="FFF377"/>
          </a:solidFill>
          <a:ln w="9525" cap="flat" cmpd="sng" algn="ctr">
            <a:noFill/>
            <a:prstDash val="solid"/>
          </a:ln>
          <a:effectLst/>
        </p:spPr>
        <p:txBody>
          <a:bodyPr rtlCol="0" anchor="ctr">
            <a:noAutofit/>
          </a:bodyPr>
          <a:lstStyle/>
          <a:p>
            <a:pPr lvl="0" algn="ctr" fontAlgn="auto">
              <a:spcBef>
                <a:spcPts val="600"/>
              </a:spcBef>
              <a:spcAft>
                <a:spcPts val="0"/>
              </a:spcAft>
              <a:buClrTx/>
              <a:buSzTx/>
              <a:buFontTx/>
              <a:defRPr/>
            </a:pPr>
            <a:r>
              <a:rPr lang="zh-CN" altLang="en-US" sz="1050" b="1" kern="0" noProof="0" dirty="0" err="1" smtClean="0">
                <a:ln>
                  <a:noFill/>
                </a:ln>
                <a:solidFill>
                  <a:srgbClr val="004A86"/>
                </a:solidFill>
                <a:effectLst/>
                <a:uLnTx/>
                <a:uFillTx/>
                <a:latin typeface="微软雅黑" panose="020B0503020204020204" pitchFamily="34" charset="-122"/>
                <a:ea typeface="微软雅黑" panose="020B0503020204020204" pitchFamily="34" charset="-122"/>
                <a:sym typeface="+mn-ea"/>
              </a:rPr>
              <a:t>流程优化</a:t>
            </a:r>
            <a:endParaRPr lang="zh-CN" altLang="en-US" sz="1050" b="1" kern="0" noProof="0" dirty="0" err="1" smtClean="0">
              <a:ln>
                <a:noFill/>
              </a:ln>
              <a:solidFill>
                <a:srgbClr val="004A86"/>
              </a:solidFill>
              <a:effectLst/>
              <a:uLnTx/>
              <a:uFillTx/>
              <a:latin typeface="微软雅黑" panose="020B0503020204020204" pitchFamily="34" charset="-122"/>
              <a:ea typeface="微软雅黑" panose="020B0503020204020204" pitchFamily="34" charset="-122"/>
              <a:sym typeface="+mn-ea"/>
            </a:endParaRPr>
          </a:p>
        </p:txBody>
      </p:sp>
      <p:sp>
        <p:nvSpPr>
          <p:cNvPr id="63" name="矩形 62"/>
          <p:cNvSpPr/>
          <p:nvPr/>
        </p:nvSpPr>
        <p:spPr>
          <a:xfrm>
            <a:off x="8092440" y="3779243"/>
            <a:ext cx="1421765" cy="299085"/>
          </a:xfrm>
          <a:prstGeom prst="rect">
            <a:avLst/>
          </a:prstGeom>
          <a:solidFill>
            <a:srgbClr val="FFF377"/>
          </a:solidFill>
          <a:ln w="9525" cap="flat" cmpd="sng" algn="ctr">
            <a:noFill/>
            <a:prstDash val="solid"/>
          </a:ln>
          <a:effectLst/>
        </p:spPr>
        <p:txBody>
          <a:bodyPr vert="horz" wrap="square" numCol="1" spcCol="0" rtlCol="0" fromWordArt="0" anchor="ctr" anchorCtr="0" forceAA="0" compatLnSpc="0">
            <a:noAutofit/>
          </a:bodyPr>
          <a:lstStyle/>
          <a:p>
            <a:pPr lvl="0" algn="ctr" fontAlgn="auto">
              <a:spcBef>
                <a:spcPts val="600"/>
              </a:spcBef>
              <a:spcAft>
                <a:spcPts val="0"/>
              </a:spcAft>
              <a:buClrTx/>
              <a:buSzTx/>
              <a:buFontTx/>
              <a:defRPr/>
            </a:pPr>
            <a:r>
              <a:rPr lang="zh-CN" altLang="en-US" sz="1050" b="1" kern="0" noProof="0" dirty="0" err="1" smtClean="0">
                <a:ln>
                  <a:noFill/>
                </a:ln>
                <a:solidFill>
                  <a:srgbClr val="004A86"/>
                </a:solidFill>
                <a:effectLst/>
                <a:uLnTx/>
                <a:uFillTx/>
                <a:latin typeface="微软雅黑" panose="020B0503020204020204" pitchFamily="34" charset="-122"/>
                <a:ea typeface="微软雅黑" panose="020B0503020204020204" pitchFamily="34" charset="-122"/>
                <a:sym typeface="+mn-ea"/>
              </a:rPr>
              <a:t>风险防范</a:t>
            </a:r>
            <a:endParaRPr lang="zh-CN" altLang="en-US" sz="1050" b="1" kern="0" noProof="0" dirty="0" err="1" smtClean="0">
              <a:ln>
                <a:noFill/>
              </a:ln>
              <a:solidFill>
                <a:srgbClr val="004A86"/>
              </a:solidFill>
              <a:effectLst/>
              <a:uLnTx/>
              <a:uFillTx/>
              <a:latin typeface="微软雅黑" panose="020B0503020204020204" pitchFamily="34" charset="-122"/>
              <a:ea typeface="微软雅黑" panose="020B0503020204020204" pitchFamily="34" charset="-122"/>
              <a:sym typeface="+mn-ea"/>
            </a:endParaRPr>
          </a:p>
        </p:txBody>
      </p:sp>
      <p:grpSp>
        <p:nvGrpSpPr>
          <p:cNvPr id="64" name="组合 63"/>
          <p:cNvGrpSpPr/>
          <p:nvPr/>
        </p:nvGrpSpPr>
        <p:grpSpPr>
          <a:xfrm>
            <a:off x="6692900" y="4947643"/>
            <a:ext cx="4525010" cy="1504681"/>
            <a:chOff x="547856" y="4715305"/>
            <a:chExt cx="4829555" cy="949084"/>
          </a:xfrm>
        </p:grpSpPr>
        <p:sp>
          <p:nvSpPr>
            <p:cNvPr id="65" name="矩形 64"/>
            <p:cNvSpPr/>
            <p:nvPr/>
          </p:nvSpPr>
          <p:spPr>
            <a:xfrm>
              <a:off x="547856" y="4715305"/>
              <a:ext cx="4829555" cy="949084"/>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defRPr/>
              </a:pPr>
              <a:endParaRPr kumimoji="0" lang="zh-CN" altLang="en-US" sz="1200" b="1" i="0" u="none" strike="noStrike" kern="0" cap="none" spc="0" normalizeH="0" baseline="0" noProof="0" dirty="0" err="1"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66" name="文本框 108"/>
            <p:cNvSpPr txBox="1"/>
            <p:nvPr/>
          </p:nvSpPr>
          <p:spPr>
            <a:xfrm>
              <a:off x="603266" y="4756184"/>
              <a:ext cx="4728555" cy="873592"/>
            </a:xfrm>
            <a:prstGeom prst="rect">
              <a:avLst/>
            </a:prstGeom>
            <a:noFill/>
          </p:spPr>
          <p:txBody>
            <a:bodyPr wrap="square" lIns="0" tIns="0" rIns="0" bIns="0" rtlCol="0">
              <a:spAutoFit/>
            </a:bodyPr>
            <a:lstStyle/>
            <a:p>
              <a:pPr marL="0" marR="0" lvl="0" indent="0" defTabSz="914400" eaLnBrk="1" fontAlgn="auto" latinLnBrk="0" hangingPunct="1">
                <a:lnSpc>
                  <a:spcPct val="150000"/>
                </a:lnSpc>
                <a:spcBef>
                  <a:spcPts val="600"/>
                </a:spcBef>
                <a:spcAft>
                  <a:spcPts val="0"/>
                </a:spcAft>
                <a:buClrTx/>
                <a:buSzTx/>
                <a:buFontTx/>
                <a:buNone/>
                <a:defRPr/>
              </a:pPr>
              <a:r>
                <a:rPr kumimoji="0" lang="zh-CN" altLang="en-US" sz="1200" b="1" i="0" u="none" strike="noStrike" kern="0" cap="none" spc="0" normalizeH="0" baseline="0" noProof="0" dirty="0" smtClean="0">
                  <a:ln>
                    <a:noFill/>
                  </a:ln>
                  <a:solidFill>
                    <a:schemeClr val="tx2"/>
                  </a:solidFill>
                  <a:effectLst/>
                  <a:uLnTx/>
                  <a:uFillTx/>
                  <a:latin typeface="微软雅黑" panose="020B0503020204020204" pitchFamily="34" charset="-122"/>
                  <a:ea typeface="微软雅黑" panose="020B0503020204020204" pitchFamily="34" charset="-122"/>
                </a:rPr>
                <a:t>从政治高度、组织活力</a:t>
              </a:r>
              <a:r>
                <a:rPr lang="zh-CN" altLang="en-US" sz="1200" b="1" kern="0" noProof="0" dirty="0" smtClean="0">
                  <a:ln>
                    <a:noFill/>
                  </a:ln>
                  <a:solidFill>
                    <a:schemeClr val="tx2"/>
                  </a:solidFill>
                  <a:effectLst/>
                  <a:uLnTx/>
                  <a:uFillTx/>
                  <a:latin typeface="微软雅黑" panose="020B0503020204020204" pitchFamily="34" charset="-122"/>
                  <a:ea typeface="微软雅黑" panose="020B0503020204020204" pitchFamily="34" charset="-122"/>
                  <a:sym typeface="+mn-ea"/>
                </a:rPr>
                <a:t>、方法论</a:t>
              </a:r>
              <a:r>
                <a:rPr kumimoji="0" lang="zh-CN" altLang="en-US" sz="1200" b="1" i="0" u="none" strike="noStrike" kern="0" cap="none" spc="0" normalizeH="0" baseline="0" noProof="0" dirty="0" smtClean="0">
                  <a:ln>
                    <a:noFill/>
                  </a:ln>
                  <a:solidFill>
                    <a:schemeClr val="tx2"/>
                  </a:solidFill>
                  <a:effectLst/>
                  <a:uLnTx/>
                  <a:uFillTx/>
                  <a:latin typeface="微软雅黑" panose="020B0503020204020204" pitchFamily="34" charset="-122"/>
                  <a:ea typeface="微软雅黑" panose="020B0503020204020204" pitchFamily="34" charset="-122"/>
                </a:rPr>
                <a:t>等三个方面开展。首先，要把安全生产置于政治高度，将党建与中心工作相融合；其次，</a:t>
              </a:r>
              <a:r>
                <a:rPr lang="zh-CN" altLang="en-US" sz="1200" b="1" kern="0" noProof="0" dirty="0" smtClean="0">
                  <a:ln>
                    <a:noFill/>
                  </a:ln>
                  <a:solidFill>
                    <a:schemeClr val="tx2"/>
                  </a:solidFill>
                  <a:effectLst/>
                  <a:uLnTx/>
                  <a:uFillTx/>
                  <a:latin typeface="微软雅黑" panose="020B0503020204020204" pitchFamily="34" charset="-122"/>
                  <a:ea typeface="微软雅黑" panose="020B0503020204020204" pitchFamily="34" charset="-122"/>
                  <a:sym typeface="+mn-ea"/>
                </a:rPr>
                <a:t>要具备能力去组织、影响团队，充分发挥每位员工的活力；最后，</a:t>
              </a:r>
              <a:r>
                <a:rPr kumimoji="0" lang="zh-CN" altLang="en-US" sz="1200" b="1" i="0" u="none" strike="noStrike" kern="0" cap="none" spc="0" normalizeH="0" baseline="0" noProof="0" dirty="0" smtClean="0">
                  <a:ln>
                    <a:noFill/>
                  </a:ln>
                  <a:solidFill>
                    <a:schemeClr val="tx2"/>
                  </a:solidFill>
                  <a:effectLst/>
                  <a:uLnTx/>
                  <a:uFillTx/>
                  <a:latin typeface="微软雅黑" panose="020B0503020204020204" pitchFamily="34" charset="-122"/>
                  <a:ea typeface="微软雅黑" panose="020B0503020204020204" pitchFamily="34" charset="-122"/>
                </a:rPr>
                <a:t>要围绕核心业务流程，</a:t>
              </a:r>
              <a:r>
                <a:rPr lang="zh-CN" altLang="en-US" sz="1200" b="1" kern="0" noProof="0" dirty="0" smtClean="0">
                  <a:ln>
                    <a:noFill/>
                  </a:ln>
                  <a:solidFill>
                    <a:schemeClr val="tx2"/>
                  </a:solidFill>
                  <a:effectLst/>
                  <a:uLnTx/>
                  <a:uFillTx/>
                  <a:latin typeface="微软雅黑" panose="020B0503020204020204" pitchFamily="34" charset="-122"/>
                  <a:ea typeface="微软雅黑" panose="020B0503020204020204" pitchFamily="34" charset="-122"/>
                  <a:sym typeface="+mn-ea"/>
                </a:rPr>
                <a:t>系统性</a:t>
              </a:r>
              <a:r>
                <a:rPr kumimoji="0" lang="zh-CN" altLang="en-US" sz="1200" b="1" i="0" u="none" strike="noStrike" kern="0" cap="none" spc="0" normalizeH="0" baseline="0" noProof="0" dirty="0" smtClean="0">
                  <a:ln>
                    <a:noFill/>
                  </a:ln>
                  <a:solidFill>
                    <a:schemeClr val="tx2"/>
                  </a:solidFill>
                  <a:effectLst/>
                  <a:uLnTx/>
                  <a:uFillTx/>
                  <a:latin typeface="微软雅黑" panose="020B0503020204020204" pitchFamily="34" charset="-122"/>
                  <a:ea typeface="微软雅黑" panose="020B0503020204020204" pitchFamily="34" charset="-122"/>
                </a:rPr>
                <a:t>防范风险，并持续运用新技术、</a:t>
              </a:r>
              <a:r>
                <a:rPr lang="zh-CN" altLang="en-US" sz="1200" b="1" kern="0" dirty="0">
                  <a:solidFill>
                    <a:schemeClr val="tx2"/>
                  </a:solidFill>
                  <a:latin typeface="微软雅黑" panose="020B0503020204020204" pitchFamily="34" charset="-122"/>
                  <a:ea typeface="微软雅黑" panose="020B0503020204020204" pitchFamily="34" charset="-122"/>
                  <a:sym typeface="+mn-ea"/>
                </a:rPr>
                <a:t>智能化、</a:t>
              </a:r>
              <a:r>
                <a:rPr lang="zh-CN" altLang="en-US" sz="1200" b="1" kern="0" dirty="0" smtClean="0">
                  <a:solidFill>
                    <a:schemeClr val="tx2"/>
                  </a:solidFill>
                  <a:latin typeface="微软雅黑" panose="020B0503020204020204" pitchFamily="34" charset="-122"/>
                  <a:ea typeface="微软雅黑" panose="020B0503020204020204" pitchFamily="34" charset="-122"/>
                  <a:sym typeface="+mn-ea"/>
                </a:rPr>
                <a:t>信息化等提升安全质量</a:t>
              </a:r>
              <a:r>
                <a:rPr kumimoji="0" lang="zh-CN" altLang="en-US" sz="1200" b="1" i="0" u="none" strike="noStrike" kern="0" cap="none" spc="0" normalizeH="0" baseline="0" noProof="0" dirty="0" smtClean="0">
                  <a:ln>
                    <a:noFill/>
                  </a:ln>
                  <a:solidFill>
                    <a:schemeClr val="tx2"/>
                  </a:solidFill>
                  <a:effectLst/>
                  <a:uLnTx/>
                  <a:uFillTx/>
                  <a:latin typeface="微软雅黑" panose="020B0503020204020204" pitchFamily="34" charset="-122"/>
                  <a:ea typeface="微软雅黑" panose="020B0503020204020204" pitchFamily="34" charset="-122"/>
                </a:rPr>
                <a:t>。</a:t>
              </a:r>
              <a:endParaRPr kumimoji="0" lang="zh-CN" altLang="en-US" sz="1200" b="1" i="0" u="none" strike="noStrike" kern="0" cap="none" spc="0" normalizeH="0" baseline="0" noProof="0" dirty="0" smtClean="0">
                <a:ln>
                  <a:noFill/>
                </a:ln>
                <a:solidFill>
                  <a:schemeClr val="tx2"/>
                </a:solidFill>
                <a:effectLst/>
                <a:uLnTx/>
                <a:uFillTx/>
                <a:latin typeface="微软雅黑" panose="020B0503020204020204" pitchFamily="34" charset="-122"/>
                <a:ea typeface="微软雅黑" panose="020B0503020204020204" pitchFamily="34" charset="-122"/>
              </a:endParaRPr>
            </a:p>
          </p:txBody>
        </p:sp>
      </p:grpSp>
      <p:sp>
        <p:nvSpPr>
          <p:cNvPr id="67" name="文本框 112"/>
          <p:cNvSpPr txBox="1"/>
          <p:nvPr/>
        </p:nvSpPr>
        <p:spPr>
          <a:xfrm>
            <a:off x="1828034" y="1811735"/>
            <a:ext cx="397993" cy="415290"/>
          </a:xfrm>
          <a:prstGeom prst="rect">
            <a:avLst/>
          </a:prstGeom>
          <a:noFill/>
        </p:spPr>
        <p:txBody>
          <a:bodyPr wrap="square" lIns="0" tIns="0" rIns="0" bIns="0" rtlCol="0">
            <a:spAutoFit/>
          </a:bodyPr>
          <a:lstStyle/>
          <a:p>
            <a:pPr algn="ctr" fontAlgn="auto">
              <a:spcBef>
                <a:spcPts val="200"/>
              </a:spcBef>
              <a:spcAft>
                <a:spcPts val="200"/>
              </a:spcAft>
            </a:pPr>
            <a:r>
              <a:rPr lang="en-US" altLang="zh-CN" sz="2700" b="1" dirty="0">
                <a:solidFill>
                  <a:srgbClr val="0F204B"/>
                </a:solidFill>
                <a:latin typeface="微软雅黑" panose="020B0503020204020204" pitchFamily="34" charset="-122"/>
                <a:ea typeface="微软雅黑" panose="020B0503020204020204" pitchFamily="34" charset="-122"/>
              </a:rPr>
              <a:t>1</a:t>
            </a:r>
            <a:endParaRPr lang="zh-CN" altLang="en-US" sz="2700" b="1" dirty="0">
              <a:solidFill>
                <a:srgbClr val="0F204B"/>
              </a:solidFill>
              <a:latin typeface="微软雅黑" panose="020B0503020204020204" pitchFamily="34" charset="-122"/>
              <a:ea typeface="微软雅黑" panose="020B0503020204020204" pitchFamily="34" charset="-122"/>
            </a:endParaRPr>
          </a:p>
        </p:txBody>
      </p:sp>
      <p:sp>
        <p:nvSpPr>
          <p:cNvPr id="68" name="文本框 113"/>
          <p:cNvSpPr txBox="1"/>
          <p:nvPr/>
        </p:nvSpPr>
        <p:spPr>
          <a:xfrm>
            <a:off x="4195828" y="1811735"/>
            <a:ext cx="397993" cy="415290"/>
          </a:xfrm>
          <a:prstGeom prst="rect">
            <a:avLst/>
          </a:prstGeom>
          <a:noFill/>
        </p:spPr>
        <p:txBody>
          <a:bodyPr wrap="square" lIns="0" tIns="0" rIns="0" bIns="0" rtlCol="0">
            <a:spAutoFit/>
          </a:bodyPr>
          <a:lstStyle/>
          <a:p>
            <a:pPr algn="ctr" fontAlgn="auto">
              <a:spcBef>
                <a:spcPts val="200"/>
              </a:spcBef>
              <a:spcAft>
                <a:spcPts val="200"/>
              </a:spcAft>
            </a:pPr>
            <a:r>
              <a:rPr lang="en-US" altLang="zh-CN" sz="2700" b="1" dirty="0">
                <a:solidFill>
                  <a:srgbClr val="0F204B"/>
                </a:solidFill>
                <a:latin typeface="微软雅黑" panose="020B0503020204020204" pitchFamily="34" charset="-122"/>
                <a:ea typeface="微软雅黑" panose="020B0503020204020204" pitchFamily="34" charset="-122"/>
              </a:rPr>
              <a:t>1</a:t>
            </a:r>
            <a:endParaRPr lang="zh-CN" altLang="en-US" sz="2700" b="1" dirty="0">
              <a:solidFill>
                <a:srgbClr val="0F204B"/>
              </a:solidFill>
              <a:latin typeface="微软雅黑" panose="020B0503020204020204" pitchFamily="34" charset="-122"/>
              <a:ea typeface="微软雅黑" panose="020B0503020204020204" pitchFamily="34" charset="-122"/>
            </a:endParaRPr>
          </a:p>
        </p:txBody>
      </p:sp>
      <p:sp>
        <p:nvSpPr>
          <p:cNvPr id="69" name="文本框 114"/>
          <p:cNvSpPr txBox="1"/>
          <p:nvPr/>
        </p:nvSpPr>
        <p:spPr>
          <a:xfrm>
            <a:off x="8976188" y="1811735"/>
            <a:ext cx="397993" cy="415290"/>
          </a:xfrm>
          <a:prstGeom prst="rect">
            <a:avLst/>
          </a:prstGeom>
          <a:noFill/>
        </p:spPr>
        <p:txBody>
          <a:bodyPr wrap="square" lIns="0" tIns="0" rIns="0" bIns="0" rtlCol="0">
            <a:spAutoFit/>
          </a:bodyPr>
          <a:lstStyle/>
          <a:p>
            <a:pPr algn="ctr" fontAlgn="auto">
              <a:spcBef>
                <a:spcPts val="200"/>
              </a:spcBef>
              <a:spcAft>
                <a:spcPts val="200"/>
              </a:spcAft>
            </a:pPr>
            <a:r>
              <a:rPr lang="en-US" altLang="zh-CN" sz="2700" b="1" dirty="0" smtClean="0">
                <a:solidFill>
                  <a:srgbClr val="0F204B"/>
                </a:solidFill>
                <a:latin typeface="微软雅黑" panose="020B0503020204020204" pitchFamily="34" charset="-122"/>
                <a:ea typeface="微软雅黑" panose="020B0503020204020204" pitchFamily="34" charset="-122"/>
              </a:rPr>
              <a:t>5</a:t>
            </a:r>
            <a:endParaRPr lang="zh-CN" altLang="en-US" sz="2700" b="1" dirty="0">
              <a:solidFill>
                <a:srgbClr val="0F204B"/>
              </a:solidFill>
              <a:latin typeface="微软雅黑" panose="020B0503020204020204" pitchFamily="34" charset="-122"/>
              <a:ea typeface="微软雅黑" panose="020B0503020204020204" pitchFamily="34" charset="-122"/>
            </a:endParaRPr>
          </a:p>
        </p:txBody>
      </p:sp>
      <p:sp>
        <p:nvSpPr>
          <p:cNvPr id="70" name="加号 69"/>
          <p:cNvSpPr/>
          <p:nvPr/>
        </p:nvSpPr>
        <p:spPr>
          <a:xfrm>
            <a:off x="3287395" y="1839357"/>
            <a:ext cx="360045" cy="360045"/>
          </a:xfrm>
          <a:prstGeom prst="mathPlus">
            <a:avLst/>
          </a:prstGeom>
          <a:solidFill>
            <a:srgbClr val="ED6A13"/>
          </a:solidFill>
          <a:ln w="25400" cap="flat" cmpd="sng" algn="ctr">
            <a:solidFill>
              <a:srgbClr val="ED6A13">
                <a:shade val="50000"/>
              </a:srgbClr>
            </a:solidFill>
            <a:prstDash val="solid"/>
          </a:ln>
          <a:effectLst/>
        </p:spPr>
        <p:style>
          <a:lnRef idx="2">
            <a:srgbClr val="ED6A13">
              <a:shade val="50000"/>
            </a:srgbClr>
          </a:lnRef>
          <a:fillRef idx="1">
            <a:srgbClr val="ED6A13"/>
          </a:fillRef>
          <a:effectRef idx="0">
            <a:srgbClr val="ED6A13"/>
          </a:effectRef>
          <a:fontRef idx="minor">
            <a:srgbClr val="F6AD02"/>
          </a:fontRef>
        </p:style>
        <p:txBody>
          <a:bodyPr rtlCol="0" anchor="ctr"/>
          <a:lstStyle/>
          <a:p>
            <a:pPr algn="ctr"/>
            <a:endParaRPr lang="zh-CN" altLang="en-US"/>
          </a:p>
        </p:txBody>
      </p:sp>
      <p:sp>
        <p:nvSpPr>
          <p:cNvPr id="71" name="加号 70"/>
          <p:cNvSpPr/>
          <p:nvPr/>
        </p:nvSpPr>
        <p:spPr>
          <a:xfrm>
            <a:off x="6266180" y="1839357"/>
            <a:ext cx="360045" cy="360045"/>
          </a:xfrm>
          <a:prstGeom prst="mathPlus">
            <a:avLst/>
          </a:prstGeom>
          <a:solidFill>
            <a:srgbClr val="ED6A13"/>
          </a:solidFill>
          <a:ln w="25400" cap="flat" cmpd="sng" algn="ctr">
            <a:solidFill>
              <a:srgbClr val="ED6A13">
                <a:shade val="50000"/>
              </a:srgbClr>
            </a:solidFill>
            <a:prstDash val="solid"/>
          </a:ln>
          <a:effectLst/>
        </p:spPr>
        <p:style>
          <a:lnRef idx="2">
            <a:srgbClr val="ED6A13">
              <a:shade val="50000"/>
            </a:srgbClr>
          </a:lnRef>
          <a:fillRef idx="1">
            <a:srgbClr val="ED6A13"/>
          </a:fillRef>
          <a:effectRef idx="0">
            <a:srgbClr val="ED6A13"/>
          </a:effectRef>
          <a:fontRef idx="minor">
            <a:srgbClr val="F6AD02"/>
          </a:fontRef>
        </p:style>
        <p:txBody>
          <a:bodyPr rtlCol="0" anchor="ctr"/>
          <a:lstStyle/>
          <a:p>
            <a:pPr algn="ctr"/>
            <a:endParaRPr lang="zh-CN" altLang="en-US"/>
          </a:p>
        </p:txBody>
      </p:sp>
      <p:sp>
        <p:nvSpPr>
          <p:cNvPr id="72" name="矩形 71"/>
          <p:cNvSpPr/>
          <p:nvPr/>
        </p:nvSpPr>
        <p:spPr>
          <a:xfrm>
            <a:off x="8092440" y="4195168"/>
            <a:ext cx="1421765" cy="299085"/>
          </a:xfrm>
          <a:prstGeom prst="rect">
            <a:avLst/>
          </a:prstGeom>
          <a:solidFill>
            <a:srgbClr val="FFF377"/>
          </a:solidFill>
          <a:ln w="9525" cap="flat" cmpd="sng" algn="ctr">
            <a:noFill/>
            <a:prstDash val="solid"/>
          </a:ln>
          <a:effectLst/>
        </p:spPr>
        <p:txBody>
          <a:bodyPr vert="horz" wrap="square" numCol="1" spcCol="0" rtlCol="0" fromWordArt="0" anchor="ctr" anchorCtr="0" forceAA="0" compatLnSpc="0">
            <a:noAutofit/>
          </a:bodyPr>
          <a:lstStyle/>
          <a:p>
            <a:pPr lvl="0" algn="ctr" fontAlgn="auto">
              <a:spcBef>
                <a:spcPts val="600"/>
              </a:spcBef>
              <a:spcAft>
                <a:spcPts val="0"/>
              </a:spcAft>
              <a:buClrTx/>
              <a:buSzTx/>
              <a:buFontTx/>
              <a:defRPr/>
            </a:pPr>
            <a:r>
              <a:rPr lang="zh-CN" altLang="en-US" sz="1050" b="1" kern="0" noProof="0" dirty="0" err="1" smtClean="0">
                <a:ln>
                  <a:noFill/>
                </a:ln>
                <a:solidFill>
                  <a:srgbClr val="004A86"/>
                </a:solidFill>
                <a:effectLst/>
                <a:uLnTx/>
                <a:uFillTx/>
                <a:latin typeface="微软雅黑" panose="020B0503020204020204" pitchFamily="34" charset="-122"/>
                <a:ea typeface="微软雅黑" panose="020B0503020204020204" pitchFamily="34" charset="-122"/>
                <a:sym typeface="+mn-ea"/>
              </a:rPr>
              <a:t>技术创新</a:t>
            </a:r>
            <a:endParaRPr lang="zh-CN" altLang="en-US" sz="1050" b="1" kern="0" noProof="0" dirty="0" err="1" smtClean="0">
              <a:ln>
                <a:noFill/>
              </a:ln>
              <a:solidFill>
                <a:srgbClr val="004A86"/>
              </a:solidFill>
              <a:effectLst/>
              <a:uLnTx/>
              <a:uFillTx/>
              <a:latin typeface="微软雅黑" panose="020B0503020204020204" pitchFamily="34" charset="-122"/>
              <a:ea typeface="微软雅黑" panose="020B0503020204020204" pitchFamily="34" charset="-122"/>
              <a:sym typeface="+mn-ea"/>
            </a:endParaRPr>
          </a:p>
        </p:txBody>
      </p:sp>
      <p:sp>
        <p:nvSpPr>
          <p:cNvPr id="73" name="箭头: 右 73"/>
          <p:cNvSpPr/>
          <p:nvPr/>
        </p:nvSpPr>
        <p:spPr>
          <a:xfrm>
            <a:off x="6254115" y="4204693"/>
            <a:ext cx="561975" cy="189865"/>
          </a:xfrm>
          <a:prstGeom prst="rightArrow">
            <a:avLst>
              <a:gd name="adj1" fmla="val 50000"/>
              <a:gd name="adj2" fmla="val 106545"/>
            </a:avLst>
          </a:prstGeom>
          <a:solidFill>
            <a:srgbClr val="FFF377"/>
          </a:solidFill>
          <a:ln w="9525" cap="flat" cmpd="sng" algn="ctr">
            <a:solidFill>
              <a:srgbClr val="0F204B"/>
            </a:solidFill>
            <a:prstDash val="solid"/>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defRPr/>
            </a:pPr>
            <a:endParaRPr kumimoji="0" lang="zh-CN" altLang="en-US" sz="1350" b="1" i="0" u="none" strike="noStrike" kern="0" cap="none" spc="0" normalizeH="0" baseline="0" noProof="0" dirty="0" err="1"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74" name="矩形: 圆角 110"/>
          <p:cNvSpPr/>
          <p:nvPr/>
        </p:nvSpPr>
        <p:spPr>
          <a:xfrm>
            <a:off x="3790950" y="2411452"/>
            <a:ext cx="7543165" cy="4184887"/>
          </a:xfrm>
          <a:custGeom>
            <a:avLst/>
            <a:gdLst>
              <a:gd name="connsiteX0" fmla="*/ 0 w 8413284"/>
              <a:gd name="connsiteY0" fmla="*/ 134617 h 4100415"/>
              <a:gd name="connsiteX1" fmla="*/ 134617 w 8413284"/>
              <a:gd name="connsiteY1" fmla="*/ 0 h 4100415"/>
              <a:gd name="connsiteX2" fmla="*/ 976169 w 8413284"/>
              <a:gd name="connsiteY2" fmla="*/ 0 h 4100415"/>
              <a:gd name="connsiteX3" fmla="*/ 1573399 w 8413284"/>
              <a:gd name="connsiteY3" fmla="*/ 0 h 4100415"/>
              <a:gd name="connsiteX4" fmla="*/ 2333511 w 8413284"/>
              <a:gd name="connsiteY4" fmla="*/ 0 h 4100415"/>
              <a:gd name="connsiteX5" fmla="*/ 2930741 w 8413284"/>
              <a:gd name="connsiteY5" fmla="*/ 0 h 4100415"/>
              <a:gd name="connsiteX6" fmla="*/ 3365090 w 8413284"/>
              <a:gd name="connsiteY6" fmla="*/ 0 h 4100415"/>
              <a:gd name="connsiteX7" fmla="*/ 4125202 w 8413284"/>
              <a:gd name="connsiteY7" fmla="*/ 0 h 4100415"/>
              <a:gd name="connsiteX8" fmla="*/ 4885313 w 8413284"/>
              <a:gd name="connsiteY8" fmla="*/ 0 h 4100415"/>
              <a:gd name="connsiteX9" fmla="*/ 5563984 w 8413284"/>
              <a:gd name="connsiteY9" fmla="*/ 0 h 4100415"/>
              <a:gd name="connsiteX10" fmla="*/ 6079774 w 8413284"/>
              <a:gd name="connsiteY10" fmla="*/ 0 h 4100415"/>
              <a:gd name="connsiteX11" fmla="*/ 6839885 w 8413284"/>
              <a:gd name="connsiteY11" fmla="*/ 0 h 4100415"/>
              <a:gd name="connsiteX12" fmla="*/ 7355675 w 8413284"/>
              <a:gd name="connsiteY12" fmla="*/ 0 h 4100415"/>
              <a:gd name="connsiteX13" fmla="*/ 8278667 w 8413284"/>
              <a:gd name="connsiteY13" fmla="*/ 0 h 4100415"/>
              <a:gd name="connsiteX14" fmla="*/ 8413284 w 8413284"/>
              <a:gd name="connsiteY14" fmla="*/ 134617 h 4100415"/>
              <a:gd name="connsiteX15" fmla="*/ 8413284 w 8413284"/>
              <a:gd name="connsiteY15" fmla="*/ 773147 h 4100415"/>
              <a:gd name="connsiteX16" fmla="*/ 8413284 w 8413284"/>
              <a:gd name="connsiteY16" fmla="*/ 1296742 h 4100415"/>
              <a:gd name="connsiteX17" fmla="*/ 8413284 w 8413284"/>
              <a:gd name="connsiteY17" fmla="*/ 1973584 h 4100415"/>
              <a:gd name="connsiteX18" fmla="*/ 8413284 w 8413284"/>
              <a:gd name="connsiteY18" fmla="*/ 2573802 h 4100415"/>
              <a:gd name="connsiteX19" fmla="*/ 8413284 w 8413284"/>
              <a:gd name="connsiteY19" fmla="*/ 3250644 h 4100415"/>
              <a:gd name="connsiteX20" fmla="*/ 8413284 w 8413284"/>
              <a:gd name="connsiteY20" fmla="*/ 3965798 h 4100415"/>
              <a:gd name="connsiteX21" fmla="*/ 8278667 w 8413284"/>
              <a:gd name="connsiteY21" fmla="*/ 4100415 h 4100415"/>
              <a:gd name="connsiteX22" fmla="*/ 7844318 w 8413284"/>
              <a:gd name="connsiteY22" fmla="*/ 4100415 h 4100415"/>
              <a:gd name="connsiteX23" fmla="*/ 7247087 w 8413284"/>
              <a:gd name="connsiteY23" fmla="*/ 4100415 h 4100415"/>
              <a:gd name="connsiteX24" fmla="*/ 6731298 w 8413284"/>
              <a:gd name="connsiteY24" fmla="*/ 4100415 h 4100415"/>
              <a:gd name="connsiteX25" fmla="*/ 6215508 w 8413284"/>
              <a:gd name="connsiteY25" fmla="*/ 4100415 h 4100415"/>
              <a:gd name="connsiteX26" fmla="*/ 5455396 w 8413284"/>
              <a:gd name="connsiteY26" fmla="*/ 4100415 h 4100415"/>
              <a:gd name="connsiteX27" fmla="*/ 4776726 w 8413284"/>
              <a:gd name="connsiteY27" fmla="*/ 4100415 h 4100415"/>
              <a:gd name="connsiteX28" fmla="*/ 4016614 w 8413284"/>
              <a:gd name="connsiteY28" fmla="*/ 4100415 h 4100415"/>
              <a:gd name="connsiteX29" fmla="*/ 3500824 w 8413284"/>
              <a:gd name="connsiteY29" fmla="*/ 4100415 h 4100415"/>
              <a:gd name="connsiteX30" fmla="*/ 2903594 w 8413284"/>
              <a:gd name="connsiteY30" fmla="*/ 4100415 h 4100415"/>
              <a:gd name="connsiteX31" fmla="*/ 2306364 w 8413284"/>
              <a:gd name="connsiteY31" fmla="*/ 4100415 h 4100415"/>
              <a:gd name="connsiteX32" fmla="*/ 1464812 w 8413284"/>
              <a:gd name="connsiteY32" fmla="*/ 4100415 h 4100415"/>
              <a:gd name="connsiteX33" fmla="*/ 786141 w 8413284"/>
              <a:gd name="connsiteY33" fmla="*/ 4100415 h 4100415"/>
              <a:gd name="connsiteX34" fmla="*/ 134617 w 8413284"/>
              <a:gd name="connsiteY34" fmla="*/ 4100415 h 4100415"/>
              <a:gd name="connsiteX35" fmla="*/ 0 w 8413284"/>
              <a:gd name="connsiteY35" fmla="*/ 3965798 h 4100415"/>
              <a:gd name="connsiteX36" fmla="*/ 0 w 8413284"/>
              <a:gd name="connsiteY36" fmla="*/ 3250644 h 4100415"/>
              <a:gd name="connsiteX37" fmla="*/ 0 w 8413284"/>
              <a:gd name="connsiteY37" fmla="*/ 2535490 h 4100415"/>
              <a:gd name="connsiteX38" fmla="*/ 0 w 8413284"/>
              <a:gd name="connsiteY38" fmla="*/ 1858648 h 4100415"/>
              <a:gd name="connsiteX39" fmla="*/ 0 w 8413284"/>
              <a:gd name="connsiteY39" fmla="*/ 1258430 h 4100415"/>
              <a:gd name="connsiteX40" fmla="*/ 0 w 8413284"/>
              <a:gd name="connsiteY40" fmla="*/ 134617 h 410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413284" h="4100415" extrusionOk="0">
                <a:moveTo>
                  <a:pt x="0" y="134617"/>
                </a:moveTo>
                <a:cubicBezTo>
                  <a:pt x="5815" y="61461"/>
                  <a:pt x="47247" y="-7008"/>
                  <a:pt x="134617" y="0"/>
                </a:cubicBezTo>
                <a:cubicBezTo>
                  <a:pt x="473097" y="2175"/>
                  <a:pt x="607538" y="-41783"/>
                  <a:pt x="976169" y="0"/>
                </a:cubicBezTo>
                <a:cubicBezTo>
                  <a:pt x="1344800" y="41783"/>
                  <a:pt x="1411880" y="-23196"/>
                  <a:pt x="1573399" y="0"/>
                </a:cubicBezTo>
                <a:cubicBezTo>
                  <a:pt x="1734918" y="23196"/>
                  <a:pt x="2008155" y="23708"/>
                  <a:pt x="2333511" y="0"/>
                </a:cubicBezTo>
                <a:cubicBezTo>
                  <a:pt x="2658867" y="-23708"/>
                  <a:pt x="2648169" y="20555"/>
                  <a:pt x="2930741" y="0"/>
                </a:cubicBezTo>
                <a:cubicBezTo>
                  <a:pt x="3213313" y="-20555"/>
                  <a:pt x="3184626" y="9371"/>
                  <a:pt x="3365090" y="0"/>
                </a:cubicBezTo>
                <a:cubicBezTo>
                  <a:pt x="3545554" y="-9371"/>
                  <a:pt x="3783861" y="30991"/>
                  <a:pt x="4125202" y="0"/>
                </a:cubicBezTo>
                <a:cubicBezTo>
                  <a:pt x="4466543" y="-30991"/>
                  <a:pt x="4659456" y="30943"/>
                  <a:pt x="4885313" y="0"/>
                </a:cubicBezTo>
                <a:cubicBezTo>
                  <a:pt x="5111170" y="-30943"/>
                  <a:pt x="5297948" y="-17086"/>
                  <a:pt x="5563984" y="0"/>
                </a:cubicBezTo>
                <a:cubicBezTo>
                  <a:pt x="5830020" y="17086"/>
                  <a:pt x="5874388" y="-16713"/>
                  <a:pt x="6079774" y="0"/>
                </a:cubicBezTo>
                <a:cubicBezTo>
                  <a:pt x="6285160" y="16713"/>
                  <a:pt x="6576965" y="-25506"/>
                  <a:pt x="6839885" y="0"/>
                </a:cubicBezTo>
                <a:cubicBezTo>
                  <a:pt x="7102805" y="25506"/>
                  <a:pt x="7170593" y="11790"/>
                  <a:pt x="7355675" y="0"/>
                </a:cubicBezTo>
                <a:cubicBezTo>
                  <a:pt x="7540757" y="-11790"/>
                  <a:pt x="7884866" y="-38046"/>
                  <a:pt x="8278667" y="0"/>
                </a:cubicBezTo>
                <a:cubicBezTo>
                  <a:pt x="8349843" y="-121"/>
                  <a:pt x="8409034" y="50663"/>
                  <a:pt x="8413284" y="134617"/>
                </a:cubicBezTo>
                <a:cubicBezTo>
                  <a:pt x="8423144" y="395965"/>
                  <a:pt x="8412564" y="631184"/>
                  <a:pt x="8413284" y="773147"/>
                </a:cubicBezTo>
                <a:cubicBezTo>
                  <a:pt x="8414005" y="915110"/>
                  <a:pt x="8398050" y="1168143"/>
                  <a:pt x="8413284" y="1296742"/>
                </a:cubicBezTo>
                <a:cubicBezTo>
                  <a:pt x="8428518" y="1425341"/>
                  <a:pt x="8423422" y="1663377"/>
                  <a:pt x="8413284" y="1973584"/>
                </a:cubicBezTo>
                <a:cubicBezTo>
                  <a:pt x="8403146" y="2283791"/>
                  <a:pt x="8404667" y="2370958"/>
                  <a:pt x="8413284" y="2573802"/>
                </a:cubicBezTo>
                <a:cubicBezTo>
                  <a:pt x="8421901" y="2776646"/>
                  <a:pt x="8409540" y="2994813"/>
                  <a:pt x="8413284" y="3250644"/>
                </a:cubicBezTo>
                <a:cubicBezTo>
                  <a:pt x="8417028" y="3506475"/>
                  <a:pt x="8434576" y="3672137"/>
                  <a:pt x="8413284" y="3965798"/>
                </a:cubicBezTo>
                <a:cubicBezTo>
                  <a:pt x="8404470" y="4033261"/>
                  <a:pt x="8350060" y="4101433"/>
                  <a:pt x="8278667" y="4100415"/>
                </a:cubicBezTo>
                <a:cubicBezTo>
                  <a:pt x="8178090" y="4091198"/>
                  <a:pt x="7996491" y="4104042"/>
                  <a:pt x="7844318" y="4100415"/>
                </a:cubicBezTo>
                <a:cubicBezTo>
                  <a:pt x="7692145" y="4096788"/>
                  <a:pt x="7508869" y="4087057"/>
                  <a:pt x="7247087" y="4100415"/>
                </a:cubicBezTo>
                <a:cubicBezTo>
                  <a:pt x="6985305" y="4113773"/>
                  <a:pt x="6961708" y="4102808"/>
                  <a:pt x="6731298" y="4100415"/>
                </a:cubicBezTo>
                <a:cubicBezTo>
                  <a:pt x="6500888" y="4098022"/>
                  <a:pt x="6353649" y="4094661"/>
                  <a:pt x="6215508" y="4100415"/>
                </a:cubicBezTo>
                <a:cubicBezTo>
                  <a:pt x="6077367" y="4106170"/>
                  <a:pt x="5720484" y="4118736"/>
                  <a:pt x="5455396" y="4100415"/>
                </a:cubicBezTo>
                <a:cubicBezTo>
                  <a:pt x="5190308" y="4082094"/>
                  <a:pt x="4954522" y="4090352"/>
                  <a:pt x="4776726" y="4100415"/>
                </a:cubicBezTo>
                <a:cubicBezTo>
                  <a:pt x="4598930" y="4110479"/>
                  <a:pt x="4285513" y="4136409"/>
                  <a:pt x="4016614" y="4100415"/>
                </a:cubicBezTo>
                <a:cubicBezTo>
                  <a:pt x="3747715" y="4064421"/>
                  <a:pt x="3649933" y="4086578"/>
                  <a:pt x="3500824" y="4100415"/>
                </a:cubicBezTo>
                <a:cubicBezTo>
                  <a:pt x="3351715" y="4114253"/>
                  <a:pt x="3160268" y="4074473"/>
                  <a:pt x="2903594" y="4100415"/>
                </a:cubicBezTo>
                <a:cubicBezTo>
                  <a:pt x="2646920" y="4126358"/>
                  <a:pt x="2449901" y="4076909"/>
                  <a:pt x="2306364" y="4100415"/>
                </a:cubicBezTo>
                <a:cubicBezTo>
                  <a:pt x="2162827" y="4123922"/>
                  <a:pt x="1825538" y="4106397"/>
                  <a:pt x="1464812" y="4100415"/>
                </a:cubicBezTo>
                <a:cubicBezTo>
                  <a:pt x="1104086" y="4094433"/>
                  <a:pt x="1088079" y="4082049"/>
                  <a:pt x="786141" y="4100415"/>
                </a:cubicBezTo>
                <a:cubicBezTo>
                  <a:pt x="484203" y="4118781"/>
                  <a:pt x="376948" y="4094836"/>
                  <a:pt x="134617" y="4100415"/>
                </a:cubicBezTo>
                <a:cubicBezTo>
                  <a:pt x="67219" y="4091856"/>
                  <a:pt x="-10143" y="4040465"/>
                  <a:pt x="0" y="3965798"/>
                </a:cubicBezTo>
                <a:cubicBezTo>
                  <a:pt x="-3846" y="3813269"/>
                  <a:pt x="28722" y="3590795"/>
                  <a:pt x="0" y="3250644"/>
                </a:cubicBezTo>
                <a:cubicBezTo>
                  <a:pt x="-28722" y="2910493"/>
                  <a:pt x="-10597" y="2805572"/>
                  <a:pt x="0" y="2535490"/>
                </a:cubicBezTo>
                <a:cubicBezTo>
                  <a:pt x="10597" y="2265408"/>
                  <a:pt x="30128" y="2127676"/>
                  <a:pt x="0" y="1858648"/>
                </a:cubicBezTo>
                <a:cubicBezTo>
                  <a:pt x="-30128" y="1589620"/>
                  <a:pt x="27328" y="1520115"/>
                  <a:pt x="0" y="1258430"/>
                </a:cubicBezTo>
                <a:cubicBezTo>
                  <a:pt x="-27328" y="996745"/>
                  <a:pt x="-46912" y="433811"/>
                  <a:pt x="0" y="134617"/>
                </a:cubicBezTo>
                <a:close/>
              </a:path>
            </a:pathLst>
          </a:custGeom>
          <a:noFill/>
          <a:ln w="19050" cap="flat" cmpd="sng" algn="ctr">
            <a:solidFill>
              <a:srgbClr val="EB2A34"/>
            </a:solidFill>
            <a:prstDash val="dash"/>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defRPr/>
            </a:pPr>
            <a:endParaRPr kumimoji="0" lang="zh-CN" altLang="en-US" sz="1350" b="1" i="0" u="none" strike="noStrike" kern="0" cap="none" spc="0" normalizeH="0" baseline="0" noProof="0" dirty="0" err="1"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75" name="矩形: 圆角 110"/>
          <p:cNvSpPr/>
          <p:nvPr/>
        </p:nvSpPr>
        <p:spPr>
          <a:xfrm>
            <a:off x="833755" y="2411452"/>
            <a:ext cx="2319020" cy="4184887"/>
          </a:xfrm>
          <a:custGeom>
            <a:avLst/>
            <a:gdLst>
              <a:gd name="connsiteX0" fmla="*/ 0 w 8413284"/>
              <a:gd name="connsiteY0" fmla="*/ 134617 h 4100415"/>
              <a:gd name="connsiteX1" fmla="*/ 134617 w 8413284"/>
              <a:gd name="connsiteY1" fmla="*/ 0 h 4100415"/>
              <a:gd name="connsiteX2" fmla="*/ 976169 w 8413284"/>
              <a:gd name="connsiteY2" fmla="*/ 0 h 4100415"/>
              <a:gd name="connsiteX3" fmla="*/ 1573399 w 8413284"/>
              <a:gd name="connsiteY3" fmla="*/ 0 h 4100415"/>
              <a:gd name="connsiteX4" fmla="*/ 2333511 w 8413284"/>
              <a:gd name="connsiteY4" fmla="*/ 0 h 4100415"/>
              <a:gd name="connsiteX5" fmla="*/ 2930741 w 8413284"/>
              <a:gd name="connsiteY5" fmla="*/ 0 h 4100415"/>
              <a:gd name="connsiteX6" fmla="*/ 3365090 w 8413284"/>
              <a:gd name="connsiteY6" fmla="*/ 0 h 4100415"/>
              <a:gd name="connsiteX7" fmla="*/ 4125202 w 8413284"/>
              <a:gd name="connsiteY7" fmla="*/ 0 h 4100415"/>
              <a:gd name="connsiteX8" fmla="*/ 4885313 w 8413284"/>
              <a:gd name="connsiteY8" fmla="*/ 0 h 4100415"/>
              <a:gd name="connsiteX9" fmla="*/ 5563984 w 8413284"/>
              <a:gd name="connsiteY9" fmla="*/ 0 h 4100415"/>
              <a:gd name="connsiteX10" fmla="*/ 6079774 w 8413284"/>
              <a:gd name="connsiteY10" fmla="*/ 0 h 4100415"/>
              <a:gd name="connsiteX11" fmla="*/ 6839885 w 8413284"/>
              <a:gd name="connsiteY11" fmla="*/ 0 h 4100415"/>
              <a:gd name="connsiteX12" fmla="*/ 7355675 w 8413284"/>
              <a:gd name="connsiteY12" fmla="*/ 0 h 4100415"/>
              <a:gd name="connsiteX13" fmla="*/ 8278667 w 8413284"/>
              <a:gd name="connsiteY13" fmla="*/ 0 h 4100415"/>
              <a:gd name="connsiteX14" fmla="*/ 8413284 w 8413284"/>
              <a:gd name="connsiteY14" fmla="*/ 134617 h 4100415"/>
              <a:gd name="connsiteX15" fmla="*/ 8413284 w 8413284"/>
              <a:gd name="connsiteY15" fmla="*/ 773147 h 4100415"/>
              <a:gd name="connsiteX16" fmla="*/ 8413284 w 8413284"/>
              <a:gd name="connsiteY16" fmla="*/ 1296742 h 4100415"/>
              <a:gd name="connsiteX17" fmla="*/ 8413284 w 8413284"/>
              <a:gd name="connsiteY17" fmla="*/ 1973584 h 4100415"/>
              <a:gd name="connsiteX18" fmla="*/ 8413284 w 8413284"/>
              <a:gd name="connsiteY18" fmla="*/ 2573802 h 4100415"/>
              <a:gd name="connsiteX19" fmla="*/ 8413284 w 8413284"/>
              <a:gd name="connsiteY19" fmla="*/ 3250644 h 4100415"/>
              <a:gd name="connsiteX20" fmla="*/ 8413284 w 8413284"/>
              <a:gd name="connsiteY20" fmla="*/ 3965798 h 4100415"/>
              <a:gd name="connsiteX21" fmla="*/ 8278667 w 8413284"/>
              <a:gd name="connsiteY21" fmla="*/ 4100415 h 4100415"/>
              <a:gd name="connsiteX22" fmla="*/ 7844318 w 8413284"/>
              <a:gd name="connsiteY22" fmla="*/ 4100415 h 4100415"/>
              <a:gd name="connsiteX23" fmla="*/ 7247087 w 8413284"/>
              <a:gd name="connsiteY23" fmla="*/ 4100415 h 4100415"/>
              <a:gd name="connsiteX24" fmla="*/ 6731298 w 8413284"/>
              <a:gd name="connsiteY24" fmla="*/ 4100415 h 4100415"/>
              <a:gd name="connsiteX25" fmla="*/ 6215508 w 8413284"/>
              <a:gd name="connsiteY25" fmla="*/ 4100415 h 4100415"/>
              <a:gd name="connsiteX26" fmla="*/ 5455396 w 8413284"/>
              <a:gd name="connsiteY26" fmla="*/ 4100415 h 4100415"/>
              <a:gd name="connsiteX27" fmla="*/ 4776726 w 8413284"/>
              <a:gd name="connsiteY27" fmla="*/ 4100415 h 4100415"/>
              <a:gd name="connsiteX28" fmla="*/ 4016614 w 8413284"/>
              <a:gd name="connsiteY28" fmla="*/ 4100415 h 4100415"/>
              <a:gd name="connsiteX29" fmla="*/ 3500824 w 8413284"/>
              <a:gd name="connsiteY29" fmla="*/ 4100415 h 4100415"/>
              <a:gd name="connsiteX30" fmla="*/ 2903594 w 8413284"/>
              <a:gd name="connsiteY30" fmla="*/ 4100415 h 4100415"/>
              <a:gd name="connsiteX31" fmla="*/ 2306364 w 8413284"/>
              <a:gd name="connsiteY31" fmla="*/ 4100415 h 4100415"/>
              <a:gd name="connsiteX32" fmla="*/ 1464812 w 8413284"/>
              <a:gd name="connsiteY32" fmla="*/ 4100415 h 4100415"/>
              <a:gd name="connsiteX33" fmla="*/ 786141 w 8413284"/>
              <a:gd name="connsiteY33" fmla="*/ 4100415 h 4100415"/>
              <a:gd name="connsiteX34" fmla="*/ 134617 w 8413284"/>
              <a:gd name="connsiteY34" fmla="*/ 4100415 h 4100415"/>
              <a:gd name="connsiteX35" fmla="*/ 0 w 8413284"/>
              <a:gd name="connsiteY35" fmla="*/ 3965798 h 4100415"/>
              <a:gd name="connsiteX36" fmla="*/ 0 w 8413284"/>
              <a:gd name="connsiteY36" fmla="*/ 3250644 h 4100415"/>
              <a:gd name="connsiteX37" fmla="*/ 0 w 8413284"/>
              <a:gd name="connsiteY37" fmla="*/ 2535490 h 4100415"/>
              <a:gd name="connsiteX38" fmla="*/ 0 w 8413284"/>
              <a:gd name="connsiteY38" fmla="*/ 1858648 h 4100415"/>
              <a:gd name="connsiteX39" fmla="*/ 0 w 8413284"/>
              <a:gd name="connsiteY39" fmla="*/ 1258430 h 4100415"/>
              <a:gd name="connsiteX40" fmla="*/ 0 w 8413284"/>
              <a:gd name="connsiteY40" fmla="*/ 134617 h 410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413284" h="4100415" extrusionOk="0">
                <a:moveTo>
                  <a:pt x="0" y="134617"/>
                </a:moveTo>
                <a:cubicBezTo>
                  <a:pt x="5815" y="61461"/>
                  <a:pt x="47247" y="-7008"/>
                  <a:pt x="134617" y="0"/>
                </a:cubicBezTo>
                <a:cubicBezTo>
                  <a:pt x="473097" y="2175"/>
                  <a:pt x="607538" y="-41783"/>
                  <a:pt x="976169" y="0"/>
                </a:cubicBezTo>
                <a:cubicBezTo>
                  <a:pt x="1344800" y="41783"/>
                  <a:pt x="1411880" y="-23196"/>
                  <a:pt x="1573399" y="0"/>
                </a:cubicBezTo>
                <a:cubicBezTo>
                  <a:pt x="1734918" y="23196"/>
                  <a:pt x="2008155" y="23708"/>
                  <a:pt x="2333511" y="0"/>
                </a:cubicBezTo>
                <a:cubicBezTo>
                  <a:pt x="2658867" y="-23708"/>
                  <a:pt x="2648169" y="20555"/>
                  <a:pt x="2930741" y="0"/>
                </a:cubicBezTo>
                <a:cubicBezTo>
                  <a:pt x="3213313" y="-20555"/>
                  <a:pt x="3184626" y="9371"/>
                  <a:pt x="3365090" y="0"/>
                </a:cubicBezTo>
                <a:cubicBezTo>
                  <a:pt x="3545554" y="-9371"/>
                  <a:pt x="3783861" y="30991"/>
                  <a:pt x="4125202" y="0"/>
                </a:cubicBezTo>
                <a:cubicBezTo>
                  <a:pt x="4466543" y="-30991"/>
                  <a:pt x="4659456" y="30943"/>
                  <a:pt x="4885313" y="0"/>
                </a:cubicBezTo>
                <a:cubicBezTo>
                  <a:pt x="5111170" y="-30943"/>
                  <a:pt x="5297948" y="-17086"/>
                  <a:pt x="5563984" y="0"/>
                </a:cubicBezTo>
                <a:cubicBezTo>
                  <a:pt x="5830020" y="17086"/>
                  <a:pt x="5874388" y="-16713"/>
                  <a:pt x="6079774" y="0"/>
                </a:cubicBezTo>
                <a:cubicBezTo>
                  <a:pt x="6285160" y="16713"/>
                  <a:pt x="6576965" y="-25506"/>
                  <a:pt x="6839885" y="0"/>
                </a:cubicBezTo>
                <a:cubicBezTo>
                  <a:pt x="7102805" y="25506"/>
                  <a:pt x="7170593" y="11790"/>
                  <a:pt x="7355675" y="0"/>
                </a:cubicBezTo>
                <a:cubicBezTo>
                  <a:pt x="7540757" y="-11790"/>
                  <a:pt x="7884866" y="-38046"/>
                  <a:pt x="8278667" y="0"/>
                </a:cubicBezTo>
                <a:cubicBezTo>
                  <a:pt x="8349843" y="-121"/>
                  <a:pt x="8409034" y="50663"/>
                  <a:pt x="8413284" y="134617"/>
                </a:cubicBezTo>
                <a:cubicBezTo>
                  <a:pt x="8423144" y="395965"/>
                  <a:pt x="8412564" y="631184"/>
                  <a:pt x="8413284" y="773147"/>
                </a:cubicBezTo>
                <a:cubicBezTo>
                  <a:pt x="8414005" y="915110"/>
                  <a:pt x="8398050" y="1168143"/>
                  <a:pt x="8413284" y="1296742"/>
                </a:cubicBezTo>
                <a:cubicBezTo>
                  <a:pt x="8428518" y="1425341"/>
                  <a:pt x="8423422" y="1663377"/>
                  <a:pt x="8413284" y="1973584"/>
                </a:cubicBezTo>
                <a:cubicBezTo>
                  <a:pt x="8403146" y="2283791"/>
                  <a:pt x="8404667" y="2370958"/>
                  <a:pt x="8413284" y="2573802"/>
                </a:cubicBezTo>
                <a:cubicBezTo>
                  <a:pt x="8421901" y="2776646"/>
                  <a:pt x="8409540" y="2994813"/>
                  <a:pt x="8413284" y="3250644"/>
                </a:cubicBezTo>
                <a:cubicBezTo>
                  <a:pt x="8417028" y="3506475"/>
                  <a:pt x="8434576" y="3672137"/>
                  <a:pt x="8413284" y="3965798"/>
                </a:cubicBezTo>
                <a:cubicBezTo>
                  <a:pt x="8404470" y="4033261"/>
                  <a:pt x="8350060" y="4101433"/>
                  <a:pt x="8278667" y="4100415"/>
                </a:cubicBezTo>
                <a:cubicBezTo>
                  <a:pt x="8178090" y="4091198"/>
                  <a:pt x="7996491" y="4104042"/>
                  <a:pt x="7844318" y="4100415"/>
                </a:cubicBezTo>
                <a:cubicBezTo>
                  <a:pt x="7692145" y="4096788"/>
                  <a:pt x="7508869" y="4087057"/>
                  <a:pt x="7247087" y="4100415"/>
                </a:cubicBezTo>
                <a:cubicBezTo>
                  <a:pt x="6985305" y="4113773"/>
                  <a:pt x="6961708" y="4102808"/>
                  <a:pt x="6731298" y="4100415"/>
                </a:cubicBezTo>
                <a:cubicBezTo>
                  <a:pt x="6500888" y="4098022"/>
                  <a:pt x="6353649" y="4094661"/>
                  <a:pt x="6215508" y="4100415"/>
                </a:cubicBezTo>
                <a:cubicBezTo>
                  <a:pt x="6077367" y="4106170"/>
                  <a:pt x="5720484" y="4118736"/>
                  <a:pt x="5455396" y="4100415"/>
                </a:cubicBezTo>
                <a:cubicBezTo>
                  <a:pt x="5190308" y="4082094"/>
                  <a:pt x="4954522" y="4090352"/>
                  <a:pt x="4776726" y="4100415"/>
                </a:cubicBezTo>
                <a:cubicBezTo>
                  <a:pt x="4598930" y="4110479"/>
                  <a:pt x="4285513" y="4136409"/>
                  <a:pt x="4016614" y="4100415"/>
                </a:cubicBezTo>
                <a:cubicBezTo>
                  <a:pt x="3747715" y="4064421"/>
                  <a:pt x="3649933" y="4086578"/>
                  <a:pt x="3500824" y="4100415"/>
                </a:cubicBezTo>
                <a:cubicBezTo>
                  <a:pt x="3351715" y="4114253"/>
                  <a:pt x="3160268" y="4074473"/>
                  <a:pt x="2903594" y="4100415"/>
                </a:cubicBezTo>
                <a:cubicBezTo>
                  <a:pt x="2646920" y="4126358"/>
                  <a:pt x="2449901" y="4076909"/>
                  <a:pt x="2306364" y="4100415"/>
                </a:cubicBezTo>
                <a:cubicBezTo>
                  <a:pt x="2162827" y="4123922"/>
                  <a:pt x="1825538" y="4106397"/>
                  <a:pt x="1464812" y="4100415"/>
                </a:cubicBezTo>
                <a:cubicBezTo>
                  <a:pt x="1104086" y="4094433"/>
                  <a:pt x="1088079" y="4082049"/>
                  <a:pt x="786141" y="4100415"/>
                </a:cubicBezTo>
                <a:cubicBezTo>
                  <a:pt x="484203" y="4118781"/>
                  <a:pt x="376948" y="4094836"/>
                  <a:pt x="134617" y="4100415"/>
                </a:cubicBezTo>
                <a:cubicBezTo>
                  <a:pt x="67219" y="4091856"/>
                  <a:pt x="-10143" y="4040465"/>
                  <a:pt x="0" y="3965798"/>
                </a:cubicBezTo>
                <a:cubicBezTo>
                  <a:pt x="-3846" y="3813269"/>
                  <a:pt x="28722" y="3590795"/>
                  <a:pt x="0" y="3250644"/>
                </a:cubicBezTo>
                <a:cubicBezTo>
                  <a:pt x="-28722" y="2910493"/>
                  <a:pt x="-10597" y="2805572"/>
                  <a:pt x="0" y="2535490"/>
                </a:cubicBezTo>
                <a:cubicBezTo>
                  <a:pt x="10597" y="2265408"/>
                  <a:pt x="30128" y="2127676"/>
                  <a:pt x="0" y="1858648"/>
                </a:cubicBezTo>
                <a:cubicBezTo>
                  <a:pt x="-30128" y="1589620"/>
                  <a:pt x="27328" y="1520115"/>
                  <a:pt x="0" y="1258430"/>
                </a:cubicBezTo>
                <a:cubicBezTo>
                  <a:pt x="-27328" y="996745"/>
                  <a:pt x="-46912" y="433811"/>
                  <a:pt x="0" y="134617"/>
                </a:cubicBezTo>
                <a:close/>
              </a:path>
            </a:pathLst>
          </a:custGeom>
          <a:noFill/>
          <a:ln w="19050" cap="flat" cmpd="sng" algn="ctr">
            <a:solidFill>
              <a:srgbClr val="EB2A34"/>
            </a:solidFill>
            <a:prstDash val="dash"/>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defRPr/>
            </a:pPr>
            <a:endParaRPr kumimoji="0" lang="zh-CN" altLang="en-US" sz="1350" b="1" i="0" u="none" strike="noStrike" kern="0" cap="none" spc="0" normalizeH="0" baseline="0" noProof="0" dirty="0" err="1"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76" name="左右箭头 75"/>
          <p:cNvSpPr/>
          <p:nvPr/>
        </p:nvSpPr>
        <p:spPr>
          <a:xfrm>
            <a:off x="6076315" y="2776578"/>
            <a:ext cx="739775" cy="159385"/>
          </a:xfrm>
          <a:prstGeom prst="leftRightArrow">
            <a:avLst/>
          </a:prstGeom>
          <a:solidFill>
            <a:srgbClr val="FFFF00"/>
          </a:solidFill>
          <a:ln w="25400" cap="flat" cmpd="sng" algn="ctr">
            <a:solidFill>
              <a:srgbClr val="00AAE8">
                <a:shade val="50000"/>
              </a:srgbClr>
            </a:solidFill>
            <a:prstDash val="solid"/>
          </a:ln>
          <a:effectLst/>
        </p:spPr>
        <p:style>
          <a:lnRef idx="2">
            <a:srgbClr val="00AAE8">
              <a:shade val="50000"/>
            </a:srgbClr>
          </a:lnRef>
          <a:fillRef idx="1">
            <a:srgbClr val="00AAE8"/>
          </a:fillRef>
          <a:effectRef idx="0">
            <a:srgbClr val="00AAE8"/>
          </a:effectRef>
          <a:fontRef idx="minor">
            <a:srgbClr val="FFFFFF"/>
          </a:fontRef>
        </p:style>
        <p:txBody>
          <a:bodyPr rtlCol="0" anchor="ctr"/>
          <a:lstStyle/>
          <a:p>
            <a:pPr algn="ctr"/>
            <a:endParaRPr lang="zh-CN" altLang="en-US" sz="100"/>
          </a:p>
        </p:txBody>
      </p:sp>
      <p:sp>
        <p:nvSpPr>
          <p:cNvPr id="77" name="文本框 75"/>
          <p:cNvSpPr txBox="1"/>
          <p:nvPr/>
        </p:nvSpPr>
        <p:spPr>
          <a:xfrm>
            <a:off x="6123358" y="2950089"/>
            <a:ext cx="723664" cy="138430"/>
          </a:xfrm>
          <a:prstGeom prst="rect">
            <a:avLst/>
          </a:prstGeom>
          <a:noFill/>
        </p:spPr>
        <p:txBody>
          <a:bodyPr wrap="square" lIns="0" tIns="0" rIns="0" bIns="0" rtlCol="0">
            <a:spAutoFit/>
          </a:bodyPr>
          <a:lstStyle/>
          <a:p>
            <a:pPr algn="ctr" fontAlgn="auto">
              <a:spcBef>
                <a:spcPts val="200"/>
              </a:spcBef>
              <a:spcAft>
                <a:spcPts val="200"/>
              </a:spcAft>
            </a:pPr>
            <a:r>
              <a:rPr lang="zh-CN" altLang="en-US" sz="900" b="1" dirty="0">
                <a:solidFill>
                  <a:srgbClr val="0F204B"/>
                </a:solidFill>
                <a:latin typeface="微软雅黑" panose="020B0503020204020204" pitchFamily="34" charset="-122"/>
                <a:ea typeface="微软雅黑" panose="020B0503020204020204" pitchFamily="34" charset="-122"/>
              </a:rPr>
              <a:t>相互匹配</a:t>
            </a:r>
            <a:endParaRPr lang="zh-CN" altLang="en-US" sz="900" b="1" dirty="0">
              <a:solidFill>
                <a:srgbClr val="0F204B"/>
              </a:solidFill>
              <a:latin typeface="微软雅黑" panose="020B0503020204020204" pitchFamily="34" charset="-122"/>
              <a:ea typeface="微软雅黑" panose="020B0503020204020204" pitchFamily="34" charset="-122"/>
            </a:endParaRPr>
          </a:p>
        </p:txBody>
      </p:sp>
      <p:sp>
        <p:nvSpPr>
          <p:cNvPr id="79" name="右箭头 78"/>
          <p:cNvSpPr/>
          <p:nvPr/>
        </p:nvSpPr>
        <p:spPr>
          <a:xfrm>
            <a:off x="7797165" y="3719553"/>
            <a:ext cx="144145" cy="288290"/>
          </a:xfrm>
          <a:prstGeom prst="rightArrow">
            <a:avLst/>
          </a:prstGeom>
          <a:solidFill>
            <a:srgbClr val="ED6A13"/>
          </a:solidFill>
          <a:ln w="25400" cap="flat" cmpd="sng" algn="ctr">
            <a:solidFill>
              <a:srgbClr val="ED6A13">
                <a:shade val="50000"/>
              </a:srgbClr>
            </a:solidFill>
            <a:prstDash val="solid"/>
          </a:ln>
          <a:effectLst/>
        </p:spPr>
        <p:style>
          <a:lnRef idx="2">
            <a:srgbClr val="ED6A13">
              <a:shade val="50000"/>
            </a:srgbClr>
          </a:lnRef>
          <a:fillRef idx="1">
            <a:srgbClr val="ED6A13"/>
          </a:fillRef>
          <a:effectRef idx="0">
            <a:srgbClr val="ED6A13"/>
          </a:effectRef>
          <a:fontRef idx="minor">
            <a:srgbClr val="F6AD02"/>
          </a:fontRef>
        </p:style>
        <p:txBody>
          <a:bodyPr rtlCol="0" anchor="ctr"/>
          <a:lstStyle/>
          <a:p>
            <a:pPr algn="ctr"/>
            <a:endParaRPr lang="zh-CN" altLang="en-US"/>
          </a:p>
        </p:txBody>
      </p:sp>
      <p:sp>
        <p:nvSpPr>
          <p:cNvPr id="80" name="右箭头 79"/>
          <p:cNvSpPr/>
          <p:nvPr/>
        </p:nvSpPr>
        <p:spPr>
          <a:xfrm rot="10800000">
            <a:off x="9676765" y="3697328"/>
            <a:ext cx="144145" cy="288290"/>
          </a:xfrm>
          <a:prstGeom prst="rightArrow">
            <a:avLst/>
          </a:prstGeom>
          <a:solidFill>
            <a:srgbClr val="ED6A13"/>
          </a:solidFill>
          <a:ln w="25400" cap="flat" cmpd="sng" algn="ctr">
            <a:solidFill>
              <a:srgbClr val="ED6A13">
                <a:shade val="50000"/>
              </a:srgbClr>
            </a:solidFill>
            <a:prstDash val="solid"/>
          </a:ln>
          <a:effectLst/>
        </p:spPr>
        <p:style>
          <a:lnRef idx="2">
            <a:srgbClr val="ED6A13">
              <a:shade val="50000"/>
            </a:srgbClr>
          </a:lnRef>
          <a:fillRef idx="1">
            <a:srgbClr val="ED6A13"/>
          </a:fillRef>
          <a:effectRef idx="0">
            <a:srgbClr val="ED6A13"/>
          </a:effectRef>
          <a:fontRef idx="minor">
            <a:srgbClr val="F6AD02"/>
          </a:fontRef>
        </p:style>
        <p:txBody>
          <a:bodyPr rtlCol="0" anchor="ctr"/>
          <a:lstStyle/>
          <a:p>
            <a:pPr algn="ctr"/>
            <a:endParaRPr lang="zh-CN" altLang="en-US"/>
          </a:p>
        </p:txBody>
      </p:sp>
      <p:sp>
        <p:nvSpPr>
          <p:cNvPr id="81" name="矩形 80"/>
          <p:cNvSpPr/>
          <p:nvPr/>
        </p:nvSpPr>
        <p:spPr>
          <a:xfrm>
            <a:off x="8020685" y="3263623"/>
            <a:ext cx="1567180" cy="1289050"/>
          </a:xfrm>
          <a:prstGeom prst="rect">
            <a:avLst/>
          </a:prstGeom>
          <a:noFill/>
          <a:ln w="12700" cap="flat" cmpd="sng" algn="ctr">
            <a:solidFill>
              <a:srgbClr val="ED6A13">
                <a:shade val="50000"/>
              </a:srgbClr>
            </a:solidFill>
            <a:prstDash val="lgDash"/>
          </a:ln>
          <a:effectLst/>
          <a:extLst>
            <a:ext uri="{909E8E84-426E-40DD-AFC4-6F175D3DCCD1}">
              <a14:hiddenFill xmlns:a14="http://schemas.microsoft.com/office/drawing/2010/main">
                <a:solidFill>
                  <a:srgbClr val="ED6A13"/>
                </a:solidFill>
              </a14:hiddenFill>
            </a:ext>
          </a:extLst>
        </p:spPr>
        <p:style>
          <a:lnRef idx="2">
            <a:srgbClr val="ED6A13">
              <a:shade val="50000"/>
            </a:srgbClr>
          </a:lnRef>
          <a:fillRef idx="1">
            <a:srgbClr val="ED6A13"/>
          </a:fillRef>
          <a:effectRef idx="0">
            <a:srgbClr val="ED6A13"/>
          </a:effectRef>
          <a:fontRef idx="minor">
            <a:srgbClr val="F6AD02"/>
          </a:fontRef>
        </p:style>
        <p:txBody>
          <a:bodyPr rtlCol="0" anchor="ctr"/>
          <a:lstStyle/>
          <a:p>
            <a:pPr algn="ctr"/>
            <a:endParaRPr lang="zh-CN" altLang="en-US"/>
          </a:p>
        </p:txBody>
      </p:sp>
      <p:sp>
        <p:nvSpPr>
          <p:cNvPr id="82" name="矩形 81"/>
          <p:cNvSpPr/>
          <p:nvPr/>
        </p:nvSpPr>
        <p:spPr>
          <a:xfrm>
            <a:off x="7361555" y="2699108"/>
            <a:ext cx="3012440" cy="299085"/>
          </a:xfrm>
          <a:prstGeom prst="rect">
            <a:avLst/>
          </a:prstGeom>
          <a:solidFill>
            <a:srgbClr val="0F204B"/>
          </a:solidFill>
          <a:ln w="9525" cap="flat" cmpd="sng" algn="ctr">
            <a:solidFill>
              <a:srgbClr val="0F204B"/>
            </a:solidFill>
            <a:prstDash val="solid"/>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defRPr/>
            </a:pPr>
            <a:r>
              <a:rPr kumimoji="0" lang="zh-CN" altLang="en-US" sz="135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管理和技术</a:t>
            </a:r>
            <a:endParaRPr kumimoji="0" lang="zh-CN" altLang="en-US" sz="135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 name="标题 3"/>
          <p:cNvSpPr>
            <a:spLocks noGrp="1"/>
          </p:cNvSpPr>
          <p:nvPr/>
        </p:nvSpPr>
        <p:spPr>
          <a:xfrm>
            <a:off x="479732" y="692666"/>
            <a:ext cx="10972800" cy="575712"/>
          </a:xfrm>
          <a:prstGeom prst="rect">
            <a:avLst/>
          </a:prstGeom>
          <a:solidFill>
            <a:schemeClr val="tx1"/>
          </a:solidFill>
        </p:spPr>
        <p:txBody>
          <a:bodyPr anchor="ctr" anchorCtr="0"/>
          <a:lstStyle>
            <a:lvl1pPr marL="0" indent="0" algn="l" defTabSz="914400" rtl="0" eaLnBrk="1" fontAlgn="base" latinLnBrk="0" hangingPunct="1">
              <a:lnSpc>
                <a:spcPct val="100000"/>
              </a:lnSpc>
              <a:spcBef>
                <a:spcPct val="0"/>
              </a:spcBef>
              <a:spcAft>
                <a:spcPct val="0"/>
              </a:spcAft>
              <a:buNone/>
              <a:defRPr lang="zh-CN" altLang="en-US" sz="2800" b="1" i="0" u="none" kern="1200" baseline="0">
                <a:solidFill>
                  <a:schemeClr val="tx1"/>
                </a:solidFill>
                <a:effectLst/>
                <a:latin typeface="微软雅黑" panose="020B0503020204020204" pitchFamily="34" charset="-122"/>
                <a:ea typeface="微软雅黑" panose="020B0503020204020204" pitchFamily="34" charset="-122"/>
                <a:cs typeface="+mj-cs"/>
              </a:defRPr>
            </a:lvl1pPr>
          </a:lstStyle>
          <a:p>
            <a:r>
              <a:rPr lang="en-US" altLang="zh-CN" sz="2400" dirty="0">
                <a:solidFill>
                  <a:schemeClr val="bg1"/>
                </a:solidFill>
              </a:rPr>
              <a:t>4</a:t>
            </a:r>
            <a:r>
              <a:rPr sz="2400" dirty="0">
                <a:solidFill>
                  <a:schemeClr val="bg1"/>
                </a:solidFill>
              </a:rPr>
              <a:t>，文化引领的</a:t>
            </a:r>
            <a:r>
              <a:rPr lang="en-US" altLang="zh-CN" sz="2400" dirty="0">
                <a:solidFill>
                  <a:schemeClr val="bg1"/>
                </a:solidFill>
              </a:rPr>
              <a:t>1+1+5</a:t>
            </a:r>
            <a:endParaRPr lang="en-US" altLang="zh-CN" sz="2400"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123055" y="1341755"/>
            <a:ext cx="7854315" cy="3969385"/>
          </a:xfrm>
          <a:prstGeom prst="rect">
            <a:avLst/>
          </a:prstGeom>
          <a:noFill/>
        </p:spPr>
        <p:txBody>
          <a:bodyPr wrap="square" rtlCol="0">
            <a:spAutoFit/>
          </a:bodyPr>
          <a:lstStyle/>
          <a:p>
            <a:pPr marL="285750" indent="-285750" algn="just" fontAlgn="ctr">
              <a:lnSpc>
                <a:spcPct val="200000"/>
              </a:lnSpc>
              <a:spcBef>
                <a:spcPts val="0"/>
              </a:spcBef>
              <a:spcAft>
                <a:spcPts val="0"/>
              </a:spcAft>
              <a:buFont typeface="Arial" panose="020B0604020202020204" pitchFamily="34" charset="0"/>
              <a:buChar char="•"/>
              <a:defRPr/>
            </a:pPr>
            <a:r>
              <a:rPr lang="en-US" altLang="zh-CN" sz="1400" b="1"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2020.12—</a:t>
            </a:r>
            <a:r>
              <a:rPr lang="zh-CN" altLang="en-US" sz="1400" b="1"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至      今    大亚湾核电运营管理有限责任公司党委书记、董事长</a:t>
            </a:r>
            <a:endParaRPr lang="en-US" altLang="zh-CN" sz="1400" b="1"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fontAlgn="ctr">
              <a:lnSpc>
                <a:spcPct val="200000"/>
              </a:lnSpc>
              <a:spcBef>
                <a:spcPts val="0"/>
              </a:spcBef>
              <a:spcAft>
                <a:spcPts val="0"/>
              </a:spcAft>
              <a:buFont typeface="Arial" panose="020B0604020202020204" pitchFamily="34" charset="0"/>
              <a:buChar char="•"/>
              <a:defRPr/>
            </a:pPr>
            <a:r>
              <a:rPr lang="en-US" altLang="zh-CN" sz="1400" b="1"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2016.01—2020.12</a:t>
            </a:r>
            <a:r>
              <a:rPr lang="zh-CN" altLang="en-US" sz="1400" b="1"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400" b="1"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400" b="1"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福建宁德核电有限公司党委书记、董事、总经理</a:t>
            </a:r>
            <a:endParaRPr lang="en-US" altLang="zh-CN" sz="1400" b="1"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fontAlgn="ctr">
              <a:lnSpc>
                <a:spcPct val="200000"/>
              </a:lnSpc>
              <a:spcBef>
                <a:spcPts val="0"/>
              </a:spcBef>
              <a:spcAft>
                <a:spcPts val="0"/>
              </a:spcAft>
              <a:buFont typeface="Arial" panose="020B0604020202020204" pitchFamily="34" charset="0"/>
              <a:buChar char="•"/>
              <a:defRPr/>
            </a:pPr>
            <a:r>
              <a:rPr lang="en-US"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2013.06—2015.12     </a:t>
            </a:r>
            <a:r>
              <a:rPr lang="zh-CN"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大</a:t>
            </a:r>
            <a:r>
              <a:rPr lang="zh-CN" altLang="zh-CN" sz="14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亚湾核电运营管理有限责任公司总经理部 党委书记、总经理</a:t>
            </a:r>
            <a:endParaRPr lang="en-US" altLang="zh-CN" sz="14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fontAlgn="ctr">
              <a:lnSpc>
                <a:spcPct val="200000"/>
              </a:lnSpc>
              <a:spcBef>
                <a:spcPts val="0"/>
              </a:spcBef>
              <a:spcAft>
                <a:spcPts val="0"/>
              </a:spcAft>
              <a:buFont typeface="Arial" panose="020B0604020202020204" pitchFamily="34" charset="0"/>
              <a:buChar char="•"/>
              <a:defRPr/>
            </a:pPr>
            <a:r>
              <a:rPr lang="en-US"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2012.09—2013.06     </a:t>
            </a:r>
            <a:r>
              <a:rPr lang="zh-CN"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大</a:t>
            </a:r>
            <a:r>
              <a:rPr lang="zh-CN" altLang="zh-CN" sz="14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亚湾核电运营管理有限责任公司总经理部 党委副书记、总经理</a:t>
            </a:r>
            <a:endParaRPr lang="en-US" altLang="zh-CN" sz="14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fontAlgn="ctr">
              <a:lnSpc>
                <a:spcPct val="200000"/>
              </a:lnSpc>
              <a:spcBef>
                <a:spcPts val="0"/>
              </a:spcBef>
              <a:spcAft>
                <a:spcPts val="0"/>
              </a:spcAft>
              <a:buFont typeface="Arial" panose="020B0604020202020204" pitchFamily="34" charset="0"/>
              <a:buChar char="•"/>
              <a:defRPr/>
            </a:pPr>
            <a:r>
              <a:rPr lang="en-US"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2012.01—2012.09     </a:t>
            </a:r>
            <a:r>
              <a:rPr lang="zh-CN" altLang="en-US"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大亚湾核电运营管理有限责任公司总经理助理兼生产部经理</a:t>
            </a:r>
            <a:endParaRPr lang="en-US"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fontAlgn="ctr">
              <a:lnSpc>
                <a:spcPct val="200000"/>
              </a:lnSpc>
              <a:spcBef>
                <a:spcPts val="0"/>
              </a:spcBef>
              <a:spcAft>
                <a:spcPts val="0"/>
              </a:spcAft>
              <a:buFont typeface="Arial" panose="020B0604020202020204" pitchFamily="34" charset="0"/>
              <a:buChar char="•"/>
              <a:defRPr/>
            </a:pPr>
            <a:r>
              <a:rPr lang="en-US"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2006.08</a:t>
            </a:r>
            <a:r>
              <a:rPr lang="zh-CN"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2012.01     </a:t>
            </a:r>
            <a:r>
              <a:rPr lang="zh-CN"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大亚湾核电运营管理有限责任公司生产部</a:t>
            </a:r>
            <a:r>
              <a:rPr lang="zh-CN" altLang="en-US"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经理助理、副经理、</a:t>
            </a:r>
            <a:r>
              <a:rPr lang="zh-CN"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经理</a:t>
            </a:r>
            <a:endParaRPr lang="en-US"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fontAlgn="ctr">
              <a:lnSpc>
                <a:spcPct val="200000"/>
              </a:lnSpc>
              <a:spcBef>
                <a:spcPts val="0"/>
              </a:spcBef>
              <a:spcAft>
                <a:spcPts val="0"/>
              </a:spcAft>
              <a:buFont typeface="Arial" panose="020B0604020202020204" pitchFamily="34" charset="0"/>
              <a:buChar char="•"/>
              <a:defRPr/>
            </a:pPr>
            <a:r>
              <a:rPr lang="en-US"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2003.07</a:t>
            </a:r>
            <a:r>
              <a:rPr lang="zh-CN"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2006.08 </a:t>
            </a:r>
            <a:r>
              <a:rPr lang="en-US" altLang="zh-CN" sz="14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大亚湾核电运营管理有限责任公司生产部运行</a:t>
            </a:r>
            <a:r>
              <a:rPr lang="zh-CN" altLang="en-US"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二</a:t>
            </a:r>
            <a:r>
              <a:rPr lang="zh-CN"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处</a:t>
            </a:r>
            <a:r>
              <a:rPr lang="zh-CN" altLang="en-US"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副</a:t>
            </a:r>
            <a:r>
              <a:rPr lang="zh-CN"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处长</a:t>
            </a:r>
            <a:r>
              <a:rPr lang="zh-CN" altLang="en-US"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处长</a:t>
            </a:r>
            <a:endParaRPr lang="en-US"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fontAlgn="ctr">
              <a:lnSpc>
                <a:spcPct val="200000"/>
              </a:lnSpc>
              <a:spcBef>
                <a:spcPts val="0"/>
              </a:spcBef>
              <a:spcAft>
                <a:spcPts val="0"/>
              </a:spcAft>
              <a:buFont typeface="Arial" panose="020B0604020202020204" pitchFamily="34" charset="0"/>
              <a:buChar char="•"/>
              <a:defRPr/>
            </a:pPr>
            <a:r>
              <a:rPr lang="en-US"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1990.10</a:t>
            </a:r>
            <a:r>
              <a:rPr lang="zh-CN" altLang="zh-CN" sz="14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2003.07    </a:t>
            </a:r>
            <a:r>
              <a:rPr lang="en-US"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广东核电合营有限公司</a:t>
            </a:r>
            <a:r>
              <a:rPr lang="zh-CN" altLang="zh-CN" sz="14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生产部运行处 主控</a:t>
            </a:r>
            <a:r>
              <a:rPr lang="zh-CN"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操纵员</a:t>
            </a:r>
            <a:r>
              <a:rPr lang="zh-CN" altLang="en-US"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副</a:t>
            </a:r>
            <a:r>
              <a:rPr lang="zh-CN" altLang="zh-CN" sz="14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值</a:t>
            </a:r>
            <a:r>
              <a:rPr lang="zh-CN"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长</a:t>
            </a:r>
            <a:r>
              <a:rPr lang="zh-CN" altLang="en-US"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值</a:t>
            </a:r>
            <a:r>
              <a:rPr lang="zh-CN" altLang="zh-CN" sz="14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长</a:t>
            </a:r>
            <a:endParaRPr lang="en-US" altLang="zh-CN" sz="14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fontAlgn="ctr">
              <a:lnSpc>
                <a:spcPct val="200000"/>
              </a:lnSpc>
              <a:spcBef>
                <a:spcPts val="0"/>
              </a:spcBef>
              <a:spcAft>
                <a:spcPts val="0"/>
              </a:spcAft>
              <a:buFont typeface="Arial" panose="020B0604020202020204" pitchFamily="34" charset="0"/>
              <a:buChar char="•"/>
              <a:defRPr/>
            </a:pPr>
            <a:r>
              <a:rPr lang="en-US"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1987.08—1990.10     </a:t>
            </a:r>
            <a:r>
              <a:rPr lang="zh-CN" altLang="en-US"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广东核电合营有限公司生产部培训学员（期间赴</a:t>
            </a:r>
            <a:r>
              <a:rPr lang="en-US"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EDF</a:t>
            </a:r>
            <a:r>
              <a:rPr lang="zh-CN" altLang="en-US"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培训</a:t>
            </a:r>
            <a:r>
              <a:rPr lang="en-US"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a:t>
            </a:r>
            <a:endParaRPr lang="en-US" altLang="zh-CN" sz="1400" kern="0" dirty="0" smtClean="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 name="文本框 5"/>
          <p:cNvSpPr txBox="1"/>
          <p:nvPr/>
        </p:nvSpPr>
        <p:spPr>
          <a:xfrm>
            <a:off x="1156827" y="4869204"/>
            <a:ext cx="2027903" cy="707886"/>
          </a:xfrm>
          <a:prstGeom prst="rect">
            <a:avLst/>
          </a:prstGeom>
          <a:noFill/>
        </p:spPr>
        <p:txBody>
          <a:bodyPr wrap="square" rtlCol="0">
            <a:spAutoFit/>
          </a:bodyPr>
          <a:lstStyle/>
          <a:p>
            <a:pPr algn="ctr"/>
            <a:r>
              <a:rPr lang="zh-CN" altLang="en-US" sz="2000" b="1" kern="0" dirty="0">
                <a:solidFill>
                  <a:schemeClr val="bg2"/>
                </a:solidFill>
                <a:latin typeface="Times New Roman" panose="02020603050405020304" pitchFamily="18" charset="0"/>
                <a:ea typeface="微软雅黑" panose="020B0503020204020204" pitchFamily="34" charset="-122"/>
                <a:cs typeface="Times New Roman" panose="02020603050405020304" pitchFamily="18" charset="0"/>
              </a:rPr>
              <a:t>蒋兴华</a:t>
            </a:r>
            <a:r>
              <a:rPr lang="en-US" altLang="zh-CN" sz="2000" b="1" kern="0" dirty="0">
                <a:solidFill>
                  <a:schemeClr val="bg2"/>
                </a:solidFill>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2000" b="1" kern="0" dirty="0" smtClean="0">
              <a:solidFill>
                <a:schemeClr val="bg2"/>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2000" b="1" kern="0" dirty="0" smtClean="0">
                <a:solidFill>
                  <a:schemeClr val="bg2"/>
                </a:solidFill>
                <a:latin typeface="Times New Roman" panose="02020603050405020304" pitchFamily="18" charset="0"/>
                <a:ea typeface="微软雅黑" panose="020B0503020204020204" pitchFamily="34" charset="-122"/>
                <a:cs typeface="Times New Roman" panose="02020603050405020304" pitchFamily="18" charset="0"/>
              </a:rPr>
              <a:t>Jiang </a:t>
            </a:r>
            <a:r>
              <a:rPr lang="en-US" altLang="zh-CN" sz="2000" b="1" kern="0" dirty="0" err="1">
                <a:solidFill>
                  <a:schemeClr val="bg2"/>
                </a:solidFill>
                <a:latin typeface="Times New Roman" panose="02020603050405020304" pitchFamily="18" charset="0"/>
                <a:ea typeface="微软雅黑" panose="020B0503020204020204" pitchFamily="34" charset="-122"/>
                <a:cs typeface="Times New Roman" panose="02020603050405020304" pitchFamily="18" charset="0"/>
              </a:rPr>
              <a:t>Xinghua</a:t>
            </a:r>
            <a:endParaRPr lang="zh-CN" altLang="en-US" sz="2000" dirty="0">
              <a:ea typeface="微软雅黑" panose="020B0503020204020204" pitchFamily="34" charset="-122"/>
            </a:endParaRPr>
          </a:p>
        </p:txBody>
      </p:sp>
      <p:pic>
        <p:nvPicPr>
          <p:cNvPr id="2" name="图片 1" descr="蒋兴华1"/>
          <p:cNvPicPr>
            <a:picLocks noChangeAspect="1"/>
          </p:cNvPicPr>
          <p:nvPr/>
        </p:nvPicPr>
        <p:blipFill>
          <a:blip r:embed="rId1"/>
          <a:srcRect l="23510" t="606"/>
          <a:stretch>
            <a:fillRect/>
          </a:stretch>
        </p:blipFill>
        <p:spPr>
          <a:xfrm>
            <a:off x="407670" y="1555115"/>
            <a:ext cx="3526790" cy="305562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合 50"/>
          <p:cNvGrpSpPr/>
          <p:nvPr/>
        </p:nvGrpSpPr>
        <p:grpSpPr>
          <a:xfrm>
            <a:off x="896943" y="3711475"/>
            <a:ext cx="577850" cy="553720"/>
            <a:chOff x="5294724" y="4017706"/>
            <a:chExt cx="577890" cy="553640"/>
          </a:xfrm>
        </p:grpSpPr>
        <p:sp>
          <p:nvSpPr>
            <p:cNvPr id="52" name="文本框 51"/>
            <p:cNvSpPr txBox="1"/>
            <p:nvPr/>
          </p:nvSpPr>
          <p:spPr>
            <a:xfrm>
              <a:off x="5294724" y="4017706"/>
              <a:ext cx="329702" cy="461665"/>
            </a:xfrm>
            <a:prstGeom prst="rect">
              <a:avLst/>
            </a:prstGeom>
            <a:noFill/>
          </p:spPr>
          <p:txBody>
            <a:bodyPr wrap="square" rtlCol="0">
              <a:spAutoFit/>
            </a:bodyPr>
            <a:lstStyle/>
            <a:p>
              <a:pPr algn="ctr" fontAlgn="auto">
                <a:spcBef>
                  <a:spcPts val="0"/>
                </a:spcBef>
                <a:spcAft>
                  <a:spcPts val="0"/>
                </a:spcAft>
                <a:defRPr/>
              </a:pPr>
              <a:r>
                <a:rPr lang="en-US" altLang="zh-CN" sz="2400" dirty="0">
                  <a:latin typeface="+mn-ea"/>
                  <a:ea typeface="+mn-ea"/>
                  <a:cs typeface="Meiryo UI" panose="020B0604030504040204" pitchFamily="34" charset="-128"/>
                </a:rPr>
                <a:t>3</a:t>
              </a:r>
              <a:endParaRPr lang="en-US" altLang="zh-CN" sz="2400" dirty="0">
                <a:latin typeface="+mn-ea"/>
                <a:ea typeface="+mn-ea"/>
                <a:cs typeface="Meiryo UI" panose="020B0604030504040204" pitchFamily="34" charset="-128"/>
              </a:endParaRPr>
            </a:p>
          </p:txBody>
        </p:sp>
        <p:sp>
          <p:nvSpPr>
            <p:cNvPr id="53" name="矩形 52"/>
            <p:cNvSpPr/>
            <p:nvPr/>
          </p:nvSpPr>
          <p:spPr>
            <a:xfrm rot="1605374">
              <a:off x="5464149" y="4249465"/>
              <a:ext cx="408465" cy="321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zh-CN" altLang="en-US">
                <a:solidFill>
                  <a:schemeClr val="tx1"/>
                </a:solidFill>
                <a:latin typeface="+mn-ea"/>
              </a:endParaRPr>
            </a:p>
          </p:txBody>
        </p:sp>
        <p:cxnSp>
          <p:nvCxnSpPr>
            <p:cNvPr id="54" name="直接连接符 53"/>
            <p:cNvCxnSpPr/>
            <p:nvPr/>
          </p:nvCxnSpPr>
          <p:spPr>
            <a:xfrm flipH="1">
              <a:off x="5381346" y="4159511"/>
              <a:ext cx="215283" cy="376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5" name="组合 54"/>
          <p:cNvGrpSpPr/>
          <p:nvPr/>
        </p:nvGrpSpPr>
        <p:grpSpPr>
          <a:xfrm>
            <a:off x="896943" y="4649787"/>
            <a:ext cx="589280" cy="495300"/>
            <a:chOff x="5727068" y="5393623"/>
            <a:chExt cx="589391" cy="495255"/>
          </a:xfrm>
        </p:grpSpPr>
        <p:sp>
          <p:nvSpPr>
            <p:cNvPr id="56" name="文本框 55"/>
            <p:cNvSpPr txBox="1"/>
            <p:nvPr/>
          </p:nvSpPr>
          <p:spPr>
            <a:xfrm>
              <a:off x="5727068" y="5393623"/>
              <a:ext cx="329702" cy="461665"/>
            </a:xfrm>
            <a:prstGeom prst="rect">
              <a:avLst/>
            </a:prstGeom>
            <a:noFill/>
          </p:spPr>
          <p:txBody>
            <a:bodyPr wrap="square" rtlCol="0">
              <a:spAutoFit/>
            </a:bodyPr>
            <a:lstStyle/>
            <a:p>
              <a:pPr algn="ctr" fontAlgn="auto">
                <a:spcBef>
                  <a:spcPts val="0"/>
                </a:spcBef>
                <a:spcAft>
                  <a:spcPts val="0"/>
                </a:spcAft>
                <a:defRPr/>
              </a:pPr>
              <a:r>
                <a:rPr lang="en-US" altLang="zh-CN" sz="2400" dirty="0">
                  <a:latin typeface="+mn-ea"/>
                  <a:ea typeface="+mn-ea"/>
                  <a:cs typeface="Meiryo UI" panose="020B0604030504040204" pitchFamily="34" charset="-128"/>
                </a:rPr>
                <a:t>4</a:t>
              </a:r>
              <a:endParaRPr lang="en-US" altLang="zh-CN" sz="2400" dirty="0">
                <a:latin typeface="+mn-ea"/>
                <a:ea typeface="+mn-ea"/>
                <a:cs typeface="Meiryo UI" panose="020B0604030504040204" pitchFamily="34" charset="-128"/>
              </a:endParaRPr>
            </a:p>
          </p:txBody>
        </p:sp>
        <p:sp>
          <p:nvSpPr>
            <p:cNvPr id="57" name="矩形 56"/>
            <p:cNvSpPr/>
            <p:nvPr/>
          </p:nvSpPr>
          <p:spPr>
            <a:xfrm rot="1605374">
              <a:off x="5907994" y="5566997"/>
              <a:ext cx="408465" cy="321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zh-CN" altLang="en-US">
                <a:solidFill>
                  <a:schemeClr val="tx1"/>
                </a:solidFill>
                <a:latin typeface="+mn-ea"/>
              </a:endParaRPr>
            </a:p>
          </p:txBody>
        </p:sp>
        <p:cxnSp>
          <p:nvCxnSpPr>
            <p:cNvPr id="58" name="直接连接符 57"/>
            <p:cNvCxnSpPr/>
            <p:nvPr/>
          </p:nvCxnSpPr>
          <p:spPr>
            <a:xfrm flipH="1">
              <a:off x="5825191" y="5477043"/>
              <a:ext cx="215283" cy="376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组合 58"/>
          <p:cNvGrpSpPr/>
          <p:nvPr/>
        </p:nvGrpSpPr>
        <p:grpSpPr>
          <a:xfrm>
            <a:off x="896943" y="2509661"/>
            <a:ext cx="521970" cy="571500"/>
            <a:chOff x="5741665" y="3241280"/>
            <a:chExt cx="521780" cy="571532"/>
          </a:xfrm>
        </p:grpSpPr>
        <p:sp>
          <p:nvSpPr>
            <p:cNvPr id="60" name="文本框 59"/>
            <p:cNvSpPr txBox="1"/>
            <p:nvPr/>
          </p:nvSpPr>
          <p:spPr>
            <a:xfrm>
              <a:off x="5741665" y="3241280"/>
              <a:ext cx="329702" cy="461665"/>
            </a:xfrm>
            <a:prstGeom prst="rect">
              <a:avLst/>
            </a:prstGeom>
            <a:noFill/>
          </p:spPr>
          <p:txBody>
            <a:bodyPr wrap="square" rtlCol="0">
              <a:spAutoFit/>
            </a:bodyPr>
            <a:lstStyle/>
            <a:p>
              <a:pPr algn="ctr" fontAlgn="auto">
                <a:spcBef>
                  <a:spcPts val="0"/>
                </a:spcBef>
                <a:spcAft>
                  <a:spcPts val="0"/>
                </a:spcAft>
                <a:defRPr/>
              </a:pPr>
              <a:r>
                <a:rPr lang="en-US" altLang="zh-CN" sz="2400" dirty="0">
                  <a:latin typeface="+mn-ea"/>
                  <a:ea typeface="+mn-ea"/>
                  <a:cs typeface="Meiryo UI" panose="020B0604030504040204" pitchFamily="34" charset="-128"/>
                </a:rPr>
                <a:t>2</a:t>
              </a:r>
              <a:endParaRPr lang="en-US" altLang="zh-CN" sz="2400" dirty="0">
                <a:latin typeface="+mn-ea"/>
                <a:ea typeface="+mn-ea"/>
                <a:cs typeface="Meiryo UI" panose="020B0604030504040204" pitchFamily="34" charset="-128"/>
              </a:endParaRPr>
            </a:p>
          </p:txBody>
        </p:sp>
        <p:sp>
          <p:nvSpPr>
            <p:cNvPr id="61" name="矩形 60"/>
            <p:cNvSpPr/>
            <p:nvPr/>
          </p:nvSpPr>
          <p:spPr>
            <a:xfrm rot="1605374">
              <a:off x="5895623" y="3490931"/>
              <a:ext cx="367822" cy="321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zh-CN" altLang="en-US">
                <a:solidFill>
                  <a:schemeClr val="tx1"/>
                </a:solidFill>
                <a:latin typeface="+mn-ea"/>
              </a:endParaRPr>
            </a:p>
          </p:txBody>
        </p:sp>
        <p:cxnSp>
          <p:nvCxnSpPr>
            <p:cNvPr id="62" name="直接连接符 61"/>
            <p:cNvCxnSpPr/>
            <p:nvPr/>
          </p:nvCxnSpPr>
          <p:spPr>
            <a:xfrm flipH="1">
              <a:off x="5822469" y="3368761"/>
              <a:ext cx="215283" cy="376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组合 62"/>
          <p:cNvGrpSpPr/>
          <p:nvPr/>
        </p:nvGrpSpPr>
        <p:grpSpPr>
          <a:xfrm>
            <a:off x="896943" y="1649493"/>
            <a:ext cx="519430" cy="553085"/>
            <a:chOff x="5046229" y="2447646"/>
            <a:chExt cx="519474" cy="553071"/>
          </a:xfrm>
        </p:grpSpPr>
        <p:sp>
          <p:nvSpPr>
            <p:cNvPr id="64" name="文本框 63"/>
            <p:cNvSpPr txBox="1"/>
            <p:nvPr/>
          </p:nvSpPr>
          <p:spPr>
            <a:xfrm>
              <a:off x="5046229" y="2447646"/>
              <a:ext cx="329702" cy="461665"/>
            </a:xfrm>
            <a:prstGeom prst="rect">
              <a:avLst/>
            </a:prstGeom>
            <a:noFill/>
          </p:spPr>
          <p:txBody>
            <a:bodyPr wrap="square" rtlCol="0">
              <a:spAutoFit/>
            </a:bodyPr>
            <a:lstStyle/>
            <a:p>
              <a:pPr algn="ctr" fontAlgn="auto">
                <a:spcBef>
                  <a:spcPts val="0"/>
                </a:spcBef>
                <a:spcAft>
                  <a:spcPts val="0"/>
                </a:spcAft>
                <a:defRPr/>
              </a:pPr>
              <a:r>
                <a:rPr lang="en-US" altLang="zh-CN" sz="2400" dirty="0">
                  <a:latin typeface="+mn-ea"/>
                  <a:ea typeface="+mn-ea"/>
                  <a:cs typeface="Meiryo UI" panose="020B0604030504040204" pitchFamily="34" charset="-128"/>
                </a:rPr>
                <a:t>1</a:t>
              </a:r>
              <a:endParaRPr lang="en-US" altLang="zh-CN" sz="2400" dirty="0">
                <a:latin typeface="+mn-ea"/>
                <a:ea typeface="+mn-ea"/>
                <a:cs typeface="Meiryo UI" panose="020B0604030504040204" pitchFamily="34" charset="-128"/>
              </a:endParaRPr>
            </a:p>
          </p:txBody>
        </p:sp>
        <p:sp>
          <p:nvSpPr>
            <p:cNvPr id="65" name="矩形 64"/>
            <p:cNvSpPr/>
            <p:nvPr/>
          </p:nvSpPr>
          <p:spPr>
            <a:xfrm rot="1605374">
              <a:off x="5197881" y="2678836"/>
              <a:ext cx="367822" cy="321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zh-CN" altLang="en-US">
                <a:solidFill>
                  <a:schemeClr val="tx1"/>
                </a:solidFill>
                <a:latin typeface="+mn-ea"/>
              </a:endParaRPr>
            </a:p>
          </p:txBody>
        </p:sp>
        <p:cxnSp>
          <p:nvCxnSpPr>
            <p:cNvPr id="66" name="直接连接符 65"/>
            <p:cNvCxnSpPr/>
            <p:nvPr/>
          </p:nvCxnSpPr>
          <p:spPr>
            <a:xfrm flipH="1">
              <a:off x="5124727" y="2556666"/>
              <a:ext cx="215283" cy="376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7" name="组合 66"/>
          <p:cNvGrpSpPr/>
          <p:nvPr/>
        </p:nvGrpSpPr>
        <p:grpSpPr>
          <a:xfrm>
            <a:off x="896943" y="5549535"/>
            <a:ext cx="589280" cy="495300"/>
            <a:chOff x="5727068" y="5393623"/>
            <a:chExt cx="589391" cy="495255"/>
          </a:xfrm>
        </p:grpSpPr>
        <p:sp>
          <p:nvSpPr>
            <p:cNvPr id="68" name="文本框 67"/>
            <p:cNvSpPr txBox="1"/>
            <p:nvPr/>
          </p:nvSpPr>
          <p:spPr>
            <a:xfrm>
              <a:off x="5727068" y="5393623"/>
              <a:ext cx="329702" cy="461665"/>
            </a:xfrm>
            <a:prstGeom prst="rect">
              <a:avLst/>
            </a:prstGeom>
            <a:noFill/>
          </p:spPr>
          <p:txBody>
            <a:bodyPr wrap="square" rtlCol="0">
              <a:spAutoFit/>
            </a:bodyPr>
            <a:lstStyle/>
            <a:p>
              <a:pPr algn="ctr" fontAlgn="auto">
                <a:spcBef>
                  <a:spcPts val="0"/>
                </a:spcBef>
                <a:spcAft>
                  <a:spcPts val="0"/>
                </a:spcAft>
                <a:defRPr/>
              </a:pPr>
              <a:r>
                <a:rPr lang="en-US" altLang="zh-CN" sz="2400" dirty="0" smtClean="0">
                  <a:latin typeface="+mn-ea"/>
                  <a:ea typeface="+mn-ea"/>
                  <a:cs typeface="Meiryo UI" panose="020B0604030504040204" pitchFamily="34" charset="-128"/>
                </a:rPr>
                <a:t>5</a:t>
              </a:r>
              <a:endParaRPr lang="en-US" altLang="zh-CN" sz="2400" dirty="0">
                <a:latin typeface="+mn-ea"/>
                <a:ea typeface="+mn-ea"/>
                <a:cs typeface="Meiryo UI" panose="020B0604030504040204" pitchFamily="34" charset="-128"/>
              </a:endParaRPr>
            </a:p>
          </p:txBody>
        </p:sp>
        <p:sp>
          <p:nvSpPr>
            <p:cNvPr id="70" name="矩形 69"/>
            <p:cNvSpPr/>
            <p:nvPr/>
          </p:nvSpPr>
          <p:spPr>
            <a:xfrm rot="1605374">
              <a:off x="5907994" y="5566997"/>
              <a:ext cx="408465" cy="321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zh-CN" altLang="en-US">
                <a:solidFill>
                  <a:schemeClr val="tx1"/>
                </a:solidFill>
                <a:latin typeface="+mn-ea"/>
              </a:endParaRPr>
            </a:p>
          </p:txBody>
        </p:sp>
        <p:cxnSp>
          <p:nvCxnSpPr>
            <p:cNvPr id="72" name="直接连接符 71"/>
            <p:cNvCxnSpPr/>
            <p:nvPr/>
          </p:nvCxnSpPr>
          <p:spPr>
            <a:xfrm flipH="1">
              <a:off x="5825191" y="5477043"/>
              <a:ext cx="215283" cy="376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矩形 18"/>
          <p:cNvSpPr/>
          <p:nvPr/>
        </p:nvSpPr>
        <p:spPr>
          <a:xfrm>
            <a:off x="1314450" y="1609725"/>
            <a:ext cx="4404360" cy="681355"/>
          </a:xfrm>
          <a:prstGeom prst="rect">
            <a:avLst/>
          </a:prstGeom>
        </p:spPr>
        <p:txBody>
          <a:bodyPr wrap="square">
            <a:spAutoFit/>
          </a:bodyPr>
          <a:lstStyle/>
          <a:p>
            <a:pPr algn="l" fontAlgn="auto">
              <a:lnSpc>
                <a:spcPct val="120000"/>
              </a:lnSpc>
              <a:spcBef>
                <a:spcPts val="0"/>
              </a:spcBef>
              <a:spcAft>
                <a:spcPts val="0"/>
              </a:spcAft>
              <a:buClrTx/>
              <a:buSzTx/>
              <a:buFontTx/>
              <a:defRPr/>
            </a:pPr>
            <a:r>
              <a:rPr lang="zh-CN" altLang="zh-CN" sz="1600" dirty="0">
                <a:solidFill>
                  <a:srgbClr val="4C4948"/>
                </a:solidFill>
                <a:latin typeface="微软雅黑" panose="020B0503020204020204" pitchFamily="34" charset="-122"/>
                <a:ea typeface="微软雅黑" panose="020B0503020204020204" pitchFamily="34" charset="-122"/>
                <a:cs typeface="Arial Unicode MS" panose="020B0604020202020204" charset="-122"/>
              </a:rPr>
              <a:t>改进透明指数，</a:t>
            </a:r>
            <a:r>
              <a:rPr lang="zh-CN" altLang="zh-CN" sz="1600" dirty="0">
                <a:solidFill>
                  <a:srgbClr val="FF0000"/>
                </a:solidFill>
                <a:latin typeface="微软雅黑" panose="020B0503020204020204" pitchFamily="34" charset="-122"/>
                <a:ea typeface="微软雅黑" panose="020B0503020204020204" pitchFamily="34" charset="-122"/>
                <a:cs typeface="Arial Unicode MS" panose="020B0604020202020204" charset="-122"/>
              </a:rPr>
              <a:t>鼓励报告自身问题</a:t>
            </a:r>
            <a:r>
              <a:rPr lang="zh-CN" altLang="zh-CN" sz="1600" dirty="0">
                <a:solidFill>
                  <a:srgbClr val="4C4948"/>
                </a:solidFill>
                <a:latin typeface="微软雅黑" panose="020B0503020204020204" pitchFamily="34" charset="-122"/>
                <a:ea typeface="微软雅黑" panose="020B0503020204020204" pitchFamily="34" charset="-122"/>
                <a:cs typeface="Arial Unicode MS" panose="020B0604020202020204" charset="-122"/>
              </a:rPr>
              <a:t>，主动解决问题，引领高透明低人因失误导向。</a:t>
            </a:r>
            <a:endParaRPr lang="zh-CN" altLang="zh-CN" sz="1600" dirty="0">
              <a:solidFill>
                <a:srgbClr val="4C4948"/>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20" name="矩形 19"/>
          <p:cNvSpPr/>
          <p:nvPr/>
        </p:nvSpPr>
        <p:spPr>
          <a:xfrm>
            <a:off x="1303020" y="2339975"/>
            <a:ext cx="4415155" cy="1271270"/>
          </a:xfrm>
          <a:prstGeom prst="rect">
            <a:avLst/>
          </a:prstGeom>
        </p:spPr>
        <p:txBody>
          <a:bodyPr wrap="square">
            <a:spAutoFit/>
          </a:bodyPr>
          <a:lstStyle/>
          <a:p>
            <a:pPr lvl="0" algn="l" fontAlgn="auto">
              <a:lnSpc>
                <a:spcPct val="120000"/>
              </a:lnSpc>
              <a:spcBef>
                <a:spcPts val="0"/>
              </a:spcBef>
              <a:spcAft>
                <a:spcPts val="0"/>
              </a:spcAft>
              <a:buClrTx/>
              <a:buSzTx/>
              <a:buFontTx/>
              <a:defRPr/>
            </a:pPr>
            <a:r>
              <a:rPr lang="zh-CN" altLang="zh-CN" sz="1600" dirty="0">
                <a:solidFill>
                  <a:srgbClr val="4C4948"/>
                </a:solidFill>
                <a:latin typeface="微软雅黑" panose="020B0503020204020204" pitchFamily="34" charset="-122"/>
                <a:ea typeface="微软雅黑" panose="020B0503020204020204" pitchFamily="34" charset="-122"/>
                <a:cs typeface="Arial Unicode MS" panose="020B0604020202020204" charset="-122"/>
                <a:sym typeface="微软雅黑" panose="020B0503020204020204" pitchFamily="34" charset="-122"/>
              </a:rPr>
              <a:t>每年组织主题安全文化研讨和提升，近两年开展“以史为镜，铸安全文化基础，促高质量发展”</a:t>
            </a:r>
            <a:r>
              <a:rPr lang="en-US" altLang="zh-CN" sz="1600" dirty="0">
                <a:solidFill>
                  <a:srgbClr val="FF0000"/>
                </a:solidFill>
                <a:latin typeface="微软雅黑" panose="020B0503020204020204" pitchFamily="34" charset="-122"/>
                <a:ea typeface="微软雅黑" panose="020B0503020204020204" pitchFamily="34" charset="-122"/>
                <a:cs typeface="Arial Unicode MS" panose="020B0604020202020204" charset="-122"/>
                <a:sym typeface="微软雅黑" panose="020B0503020204020204" pitchFamily="34" charset="-122"/>
              </a:rPr>
              <a:t>“</a:t>
            </a:r>
            <a:r>
              <a:rPr lang="zh-CN" altLang="zh-CN" sz="1600" dirty="0">
                <a:solidFill>
                  <a:srgbClr val="FF0000"/>
                </a:solidFill>
                <a:latin typeface="微软雅黑" panose="020B0503020204020204" pitchFamily="34" charset="-122"/>
                <a:ea typeface="微软雅黑" panose="020B0503020204020204" pitchFamily="34" charset="-122"/>
                <a:cs typeface="Arial Unicode MS" panose="020B0604020202020204" charset="-122"/>
                <a:sym typeface="微软雅黑" panose="020B0503020204020204" pitchFamily="34" charset="-122"/>
              </a:rPr>
              <a:t>严慎细实反自满、树牢正确业绩观</a:t>
            </a:r>
            <a:r>
              <a:rPr lang="en-US" altLang="zh-CN" sz="1600" dirty="0">
                <a:solidFill>
                  <a:srgbClr val="FF0000"/>
                </a:solidFill>
                <a:latin typeface="微软雅黑" panose="020B0503020204020204" pitchFamily="34" charset="-122"/>
                <a:ea typeface="微软雅黑" panose="020B0503020204020204" pitchFamily="34" charset="-122"/>
                <a:cs typeface="Arial Unicode MS" panose="020B0604020202020204" charset="-122"/>
                <a:sym typeface="微软雅黑" panose="020B0503020204020204" pitchFamily="34" charset="-122"/>
              </a:rPr>
              <a:t>”</a:t>
            </a:r>
            <a:r>
              <a:rPr lang="zh-CN" altLang="zh-CN" sz="1600" dirty="0">
                <a:solidFill>
                  <a:srgbClr val="4C4948"/>
                </a:solidFill>
                <a:latin typeface="微软雅黑" panose="020B0503020204020204" pitchFamily="34" charset="-122"/>
                <a:ea typeface="微软雅黑" panose="020B0503020204020204" pitchFamily="34" charset="-122"/>
                <a:cs typeface="Arial Unicode MS" panose="020B0604020202020204" charset="-122"/>
                <a:sym typeface="微软雅黑" panose="020B0503020204020204" pitchFamily="34" charset="-122"/>
              </a:rPr>
              <a:t>主题研讨和改进。</a:t>
            </a:r>
            <a:endParaRPr lang="zh-CN" altLang="zh-CN" sz="1600" dirty="0">
              <a:solidFill>
                <a:srgbClr val="4C4948"/>
              </a:solidFill>
              <a:latin typeface="微软雅黑" panose="020B0503020204020204" pitchFamily="34" charset="-122"/>
              <a:ea typeface="微软雅黑" panose="020B0503020204020204" pitchFamily="34" charset="-122"/>
              <a:cs typeface="Arial Unicode MS" panose="020B0604020202020204" charset="-122"/>
              <a:sym typeface="微软雅黑" panose="020B0503020204020204" pitchFamily="34" charset="-122"/>
            </a:endParaRPr>
          </a:p>
        </p:txBody>
      </p:sp>
      <p:sp>
        <p:nvSpPr>
          <p:cNvPr id="21" name="矩形 20"/>
          <p:cNvSpPr/>
          <p:nvPr/>
        </p:nvSpPr>
        <p:spPr>
          <a:xfrm>
            <a:off x="1303020" y="3686810"/>
            <a:ext cx="4415155" cy="681355"/>
          </a:xfrm>
          <a:prstGeom prst="rect">
            <a:avLst/>
          </a:prstGeom>
        </p:spPr>
        <p:txBody>
          <a:bodyPr wrap="square">
            <a:spAutoFit/>
          </a:bodyPr>
          <a:lstStyle/>
          <a:p>
            <a:pPr lvl="0" algn="l" fontAlgn="auto">
              <a:lnSpc>
                <a:spcPct val="120000"/>
              </a:lnSpc>
              <a:spcBef>
                <a:spcPts val="0"/>
              </a:spcBef>
              <a:spcAft>
                <a:spcPts val="0"/>
              </a:spcAft>
              <a:buClrTx/>
              <a:buSzTx/>
              <a:buFontTx/>
              <a:defRPr/>
            </a:pPr>
            <a:r>
              <a:rPr lang="zh-CN" altLang="zh-CN" sz="1600" dirty="0">
                <a:solidFill>
                  <a:srgbClr val="FF0000"/>
                </a:solidFill>
                <a:latin typeface="微软雅黑" panose="020B0503020204020204" pitchFamily="34" charset="-122"/>
                <a:ea typeface="微软雅黑" panose="020B0503020204020204" pitchFamily="34" charset="-122"/>
                <a:cs typeface="Arial Unicode MS" panose="020B0604020202020204" charset="-122"/>
                <a:sym typeface="微软雅黑" panose="020B0503020204020204" pitchFamily="34" charset="-122"/>
              </a:rPr>
              <a:t>每季度评价个人践行安全文化行为准则情况</a:t>
            </a:r>
            <a:r>
              <a:rPr lang="zh-CN" altLang="zh-CN" sz="1600" dirty="0">
                <a:solidFill>
                  <a:srgbClr val="4C4948"/>
                </a:solidFill>
                <a:latin typeface="微软雅黑" panose="020B0503020204020204" pitchFamily="34" charset="-122"/>
                <a:ea typeface="微软雅黑" panose="020B0503020204020204" pitchFamily="34" charset="-122"/>
                <a:cs typeface="Arial Unicode MS" panose="020B0604020202020204" charset="-122"/>
                <a:sym typeface="微软雅黑" panose="020B0503020204020204" pitchFamily="34" charset="-122"/>
              </a:rPr>
              <a:t>，强化公司价值观与每个人的行为和绩效关联。</a:t>
            </a:r>
            <a:endParaRPr lang="zh-CN" altLang="zh-CN" sz="1600" dirty="0">
              <a:solidFill>
                <a:srgbClr val="4C4948"/>
              </a:solidFill>
              <a:latin typeface="微软雅黑" panose="020B0503020204020204" pitchFamily="34" charset="-122"/>
              <a:ea typeface="微软雅黑" panose="020B0503020204020204" pitchFamily="34" charset="-122"/>
              <a:cs typeface="Arial Unicode MS" panose="020B0604020202020204" charset="-122"/>
              <a:sym typeface="微软雅黑" panose="020B0503020204020204" pitchFamily="34" charset="-122"/>
            </a:endParaRPr>
          </a:p>
        </p:txBody>
      </p:sp>
      <p:sp>
        <p:nvSpPr>
          <p:cNvPr id="22" name="矩形 21"/>
          <p:cNvSpPr/>
          <p:nvPr/>
        </p:nvSpPr>
        <p:spPr>
          <a:xfrm>
            <a:off x="1303020" y="4556760"/>
            <a:ext cx="4416425" cy="681355"/>
          </a:xfrm>
          <a:prstGeom prst="rect">
            <a:avLst/>
          </a:prstGeom>
        </p:spPr>
        <p:txBody>
          <a:bodyPr wrap="square">
            <a:spAutoFit/>
          </a:bodyPr>
          <a:lstStyle/>
          <a:p>
            <a:pPr lvl="0" algn="l" fontAlgn="auto">
              <a:lnSpc>
                <a:spcPct val="120000"/>
              </a:lnSpc>
              <a:spcBef>
                <a:spcPts val="0"/>
              </a:spcBef>
              <a:spcAft>
                <a:spcPts val="0"/>
              </a:spcAft>
              <a:buClrTx/>
              <a:buSzTx/>
              <a:buFontTx/>
              <a:defRPr/>
            </a:pPr>
            <a:r>
              <a:rPr lang="zh-CN" altLang="zh-CN" sz="1600" dirty="0">
                <a:solidFill>
                  <a:srgbClr val="FF0000"/>
                </a:solidFill>
                <a:latin typeface="微软雅黑" panose="020B0503020204020204" pitchFamily="34" charset="-122"/>
                <a:ea typeface="微软雅黑" panose="020B0503020204020204" pitchFamily="34" charset="-122"/>
                <a:cs typeface="Arial Unicode MS" panose="020B0604020202020204" charset="-122"/>
                <a:sym typeface="微软雅黑" panose="020B0503020204020204" pitchFamily="34" charset="-122"/>
              </a:rPr>
              <a:t>讲好身边的故事</a:t>
            </a:r>
            <a:r>
              <a:rPr lang="zh-CN" altLang="zh-CN" sz="1600" dirty="0">
                <a:solidFill>
                  <a:srgbClr val="4C4948"/>
                </a:solidFill>
                <a:latin typeface="微软雅黑" panose="020B0503020204020204" pitchFamily="34" charset="-122"/>
                <a:ea typeface="微软雅黑" panose="020B0503020204020204" pitchFamily="34" charset="-122"/>
                <a:cs typeface="Arial Unicode MS" panose="020B0604020202020204" charset="-122"/>
                <a:sym typeface="微软雅黑" panose="020B0503020204020204" pitchFamily="34" charset="-122"/>
              </a:rPr>
              <a:t>，引导全员践行“严慎细实”工作作风和安全文化特征。</a:t>
            </a:r>
            <a:endParaRPr lang="zh-CN" altLang="zh-CN" sz="1600" dirty="0">
              <a:solidFill>
                <a:srgbClr val="4C4948"/>
              </a:solidFill>
              <a:latin typeface="微软雅黑" panose="020B0503020204020204" pitchFamily="34" charset="-122"/>
              <a:ea typeface="微软雅黑" panose="020B0503020204020204" pitchFamily="34" charset="-122"/>
              <a:cs typeface="Arial Unicode MS" panose="020B0604020202020204" charset="-122"/>
              <a:sym typeface="微软雅黑" panose="020B0503020204020204" pitchFamily="34" charset="-122"/>
            </a:endParaRPr>
          </a:p>
        </p:txBody>
      </p:sp>
      <p:sp>
        <p:nvSpPr>
          <p:cNvPr id="24" name="圆角矩形 23"/>
          <p:cNvSpPr/>
          <p:nvPr/>
        </p:nvSpPr>
        <p:spPr>
          <a:xfrm>
            <a:off x="1259205" y="836295"/>
            <a:ext cx="529590" cy="457200"/>
          </a:xfrm>
          <a:prstGeom prst="roundRect">
            <a:avLst/>
          </a:prstGeom>
          <a:solidFill>
            <a:srgbClr val="FFFFFF">
              <a:lumMod val="75000"/>
            </a:srgbClr>
          </a:solidFill>
          <a:ln w="25400" cap="flat" cmpd="sng" algn="ctr">
            <a:solidFill>
              <a:srgbClr val="FFFFFF">
                <a:lumMod val="65000"/>
              </a:srgbClr>
            </a:solidFill>
            <a:prstDash val="solid"/>
          </a:ln>
          <a:effectLst/>
        </p:spPr>
        <p:txBody>
          <a:bodyPr rtlCol="0" anchor="ctr"/>
          <a:lstStyle/>
          <a:p>
            <a:pPr algn="ctr">
              <a:buClrTx/>
              <a:buSzTx/>
              <a:buFontTx/>
            </a:pPr>
            <a:r>
              <a:rPr lang="en-US" altLang="zh-CN" sz="2800" b="1" dirty="0">
                <a:solidFill>
                  <a:srgbClr val="F9FBFA"/>
                </a:solidFill>
                <a:ea typeface="微软雅黑" panose="020B0503020204020204" pitchFamily="34" charset="-122"/>
              </a:rPr>
              <a:t>1</a:t>
            </a:r>
            <a:endParaRPr lang="en-US" altLang="zh-CN" sz="2800" b="1" dirty="0">
              <a:solidFill>
                <a:srgbClr val="F9FBFA"/>
              </a:solidFill>
              <a:ea typeface="微软雅黑" panose="020B0503020204020204" pitchFamily="34" charset="-122"/>
            </a:endParaRPr>
          </a:p>
        </p:txBody>
      </p:sp>
      <p:sp>
        <p:nvSpPr>
          <p:cNvPr id="41" name="圆角矩形 40"/>
          <p:cNvSpPr/>
          <p:nvPr/>
        </p:nvSpPr>
        <p:spPr>
          <a:xfrm>
            <a:off x="2051685" y="836295"/>
            <a:ext cx="529590" cy="457200"/>
          </a:xfrm>
          <a:prstGeom prst="roundRect">
            <a:avLst/>
          </a:prstGeom>
          <a:solidFill>
            <a:srgbClr val="FFFFFF">
              <a:lumMod val="75000"/>
            </a:srgbClr>
          </a:solidFill>
          <a:ln w="25400" cap="flat" cmpd="sng" algn="ctr">
            <a:solidFill>
              <a:srgbClr val="FFFFFF">
                <a:lumMod val="65000"/>
              </a:srgbClr>
            </a:solidFill>
            <a:prstDash val="solid"/>
          </a:ln>
          <a:effectLst/>
        </p:spPr>
        <p:txBody>
          <a:bodyPr rtlCol="0" anchor="ctr"/>
          <a:lstStyle/>
          <a:p>
            <a:pPr algn="ctr">
              <a:buClrTx/>
              <a:buSzTx/>
              <a:buFontTx/>
            </a:pPr>
            <a:r>
              <a:rPr lang="en-US" altLang="zh-CN" sz="2800" b="1" dirty="0">
                <a:solidFill>
                  <a:srgbClr val="F9FBFA"/>
                </a:solidFill>
                <a:ea typeface="微软雅黑" panose="020B0503020204020204" pitchFamily="34" charset="-122"/>
              </a:rPr>
              <a:t>5</a:t>
            </a:r>
            <a:endParaRPr lang="en-US" altLang="zh-CN" sz="2800" b="1" dirty="0">
              <a:solidFill>
                <a:srgbClr val="F9FBFA"/>
              </a:solidFill>
              <a:ea typeface="微软雅黑" panose="020B0503020204020204" pitchFamily="34" charset="-122"/>
            </a:endParaRPr>
          </a:p>
        </p:txBody>
      </p:sp>
      <p:sp>
        <p:nvSpPr>
          <p:cNvPr id="45" name="加号 44"/>
          <p:cNvSpPr/>
          <p:nvPr/>
        </p:nvSpPr>
        <p:spPr>
          <a:xfrm>
            <a:off x="1055370" y="979170"/>
            <a:ext cx="144780" cy="171450"/>
          </a:xfrm>
          <a:prstGeom prst="mathPlus">
            <a:avLst/>
          </a:prstGeom>
          <a:solidFill>
            <a:srgbClr val="FFFFFF">
              <a:lumMod val="75000"/>
            </a:srgbClr>
          </a:solidFill>
          <a:ln w="25400" cap="flat" cmpd="sng" algn="ctr">
            <a:solidFill>
              <a:srgbClr val="FFFFFF">
                <a:lumMod val="65000"/>
              </a:srgbClr>
            </a:solidFill>
            <a:prstDash val="solid"/>
          </a:ln>
          <a:effectLst/>
        </p:spPr>
        <p:txBody>
          <a:bodyPr rtlCol="0" anchor="ctr"/>
          <a:lstStyle/>
          <a:p>
            <a:pPr algn="ctr"/>
            <a:endParaRPr lang="zh-CN" altLang="en-US" dirty="0">
              <a:ea typeface="微软雅黑" panose="020B0503020204020204" pitchFamily="34" charset="-122"/>
            </a:endParaRPr>
          </a:p>
        </p:txBody>
      </p:sp>
      <p:sp>
        <p:nvSpPr>
          <p:cNvPr id="46" name="加号 45"/>
          <p:cNvSpPr/>
          <p:nvPr/>
        </p:nvSpPr>
        <p:spPr>
          <a:xfrm>
            <a:off x="1847850" y="979170"/>
            <a:ext cx="144780" cy="171450"/>
          </a:xfrm>
          <a:prstGeom prst="mathPlus">
            <a:avLst/>
          </a:prstGeom>
          <a:solidFill>
            <a:srgbClr val="FFFFFF">
              <a:lumMod val="75000"/>
            </a:srgbClr>
          </a:solidFill>
          <a:ln w="25400" cap="flat" cmpd="sng" algn="ctr">
            <a:solidFill>
              <a:srgbClr val="FFFFFF">
                <a:lumMod val="65000"/>
              </a:srgbClr>
            </a:solidFill>
            <a:prstDash val="solid"/>
          </a:ln>
          <a:effectLst/>
        </p:spPr>
        <p:txBody>
          <a:bodyPr rtlCol="0" anchor="ctr"/>
          <a:lstStyle/>
          <a:p>
            <a:pPr algn="ctr"/>
            <a:endParaRPr lang="zh-CN" altLang="en-US" dirty="0">
              <a:ea typeface="微软雅黑" panose="020B0503020204020204" pitchFamily="34" charset="-122"/>
            </a:endParaRPr>
          </a:p>
        </p:txBody>
      </p:sp>
      <p:sp>
        <p:nvSpPr>
          <p:cNvPr id="76" name="矩形 75"/>
          <p:cNvSpPr/>
          <p:nvPr/>
        </p:nvSpPr>
        <p:spPr>
          <a:xfrm>
            <a:off x="1259205" y="5445760"/>
            <a:ext cx="4459605" cy="681355"/>
          </a:xfrm>
          <a:prstGeom prst="rect">
            <a:avLst/>
          </a:prstGeom>
        </p:spPr>
        <p:txBody>
          <a:bodyPr wrap="square">
            <a:spAutoFit/>
          </a:bodyPr>
          <a:lstStyle/>
          <a:p>
            <a:pPr lvl="0" algn="l" fontAlgn="auto">
              <a:lnSpc>
                <a:spcPct val="120000"/>
              </a:lnSpc>
              <a:spcBef>
                <a:spcPts val="0"/>
              </a:spcBef>
              <a:spcAft>
                <a:spcPts val="0"/>
              </a:spcAft>
              <a:buClrTx/>
              <a:buSzTx/>
              <a:buFontTx/>
              <a:defRPr/>
            </a:pPr>
            <a:r>
              <a:rPr lang="zh-CN" altLang="zh-CN" sz="1600" dirty="0">
                <a:solidFill>
                  <a:srgbClr val="4C4948"/>
                </a:solidFill>
                <a:latin typeface="微软雅黑" panose="020B0503020204020204" pitchFamily="34" charset="-122"/>
                <a:ea typeface="微软雅黑" panose="020B0503020204020204" pitchFamily="34" charset="-122"/>
                <a:cs typeface="Arial Unicode MS" panose="020B0604020202020204" charset="-122"/>
                <a:sym typeface="微软雅黑" panose="020B0503020204020204" pitchFamily="34" charset="-122"/>
              </a:rPr>
              <a:t>设置安全文化动态指数，</a:t>
            </a:r>
            <a:r>
              <a:rPr lang="zh-CN" altLang="zh-CN" sz="1600" dirty="0">
                <a:solidFill>
                  <a:srgbClr val="FF0000"/>
                </a:solidFill>
                <a:latin typeface="微软雅黑" panose="020B0503020204020204" pitchFamily="34" charset="-122"/>
                <a:ea typeface="微软雅黑" panose="020B0503020204020204" pitchFamily="34" charset="-122"/>
                <a:cs typeface="Arial Unicode MS" panose="020B0604020202020204" charset="-122"/>
                <a:sym typeface="微软雅黑" panose="020B0503020204020204" pitchFamily="34" charset="-122"/>
              </a:rPr>
              <a:t>通过小事件分析背后的安全文化状态和趋势</a:t>
            </a:r>
            <a:r>
              <a:rPr lang="zh-CN" altLang="zh-CN" sz="1600" dirty="0">
                <a:solidFill>
                  <a:srgbClr val="4C4948"/>
                </a:solidFill>
                <a:latin typeface="微软雅黑" panose="020B0503020204020204" pitchFamily="34" charset="-122"/>
                <a:ea typeface="微软雅黑" panose="020B0503020204020204" pitchFamily="34" charset="-122"/>
                <a:cs typeface="Arial Unicode MS" panose="020B0604020202020204" charset="-122"/>
                <a:sym typeface="微软雅黑" panose="020B0503020204020204" pitchFamily="34" charset="-122"/>
              </a:rPr>
              <a:t>，及时预警和干预。</a:t>
            </a:r>
            <a:endParaRPr lang="en-US" altLang="zh-CN" sz="1600" dirty="0">
              <a:solidFill>
                <a:srgbClr val="4C4948"/>
              </a:solidFill>
              <a:latin typeface="微软雅黑" panose="020B0503020204020204" pitchFamily="34" charset="-122"/>
              <a:ea typeface="微软雅黑" panose="020B0503020204020204" pitchFamily="34" charset="-122"/>
              <a:cs typeface="Arial Unicode MS" panose="020B0604020202020204" charset="-122"/>
              <a:sym typeface="微软雅黑" panose="020B0503020204020204" pitchFamily="34" charset="-122"/>
            </a:endParaRPr>
          </a:p>
        </p:txBody>
      </p:sp>
      <p:sp>
        <p:nvSpPr>
          <p:cNvPr id="25" name="标题 24"/>
          <p:cNvSpPr>
            <a:spLocks noGrp="1"/>
          </p:cNvSpPr>
          <p:nvPr>
            <p:ph type="title"/>
          </p:nvPr>
        </p:nvSpPr>
        <p:spPr>
          <a:xfrm>
            <a:off x="2711450" y="979805"/>
            <a:ext cx="7208520" cy="504825"/>
          </a:xfrm>
        </p:spPr>
        <p:txBody>
          <a:bodyPr/>
          <a:lstStyle/>
          <a:p>
            <a:r>
              <a:rPr lang="en-US" altLang="zh-CN" sz="2400" dirty="0">
                <a:sym typeface="+mn-ea"/>
              </a:rPr>
              <a:t>     </a:t>
            </a:r>
            <a:r>
              <a:rPr sz="2400" dirty="0">
                <a:sym typeface="+mn-ea"/>
              </a:rPr>
              <a:t>文化</a:t>
            </a:r>
            <a:r>
              <a:rPr sz="2400" dirty="0" smtClean="0">
                <a:sym typeface="+mn-ea"/>
              </a:rPr>
              <a:t>引领</a:t>
            </a:r>
            <a:r>
              <a:rPr lang="en-US" altLang="zh-CN" sz="2400" dirty="0" smtClean="0">
                <a:sym typeface="+mn-ea"/>
              </a:rPr>
              <a:t>——</a:t>
            </a:r>
            <a:r>
              <a:rPr sz="2400" dirty="0">
                <a:sym typeface="+mn-ea"/>
              </a:rPr>
              <a:t>做细做实，加强文化引领作用 </a:t>
            </a:r>
            <a:br>
              <a:rPr lang="zh-CN" altLang="en-US" sz="2400" dirty="0"/>
            </a:br>
            <a:endParaRPr lang="zh-CN" altLang="en-US" sz="2400" dirty="0"/>
          </a:p>
        </p:txBody>
      </p:sp>
      <p:pic>
        <p:nvPicPr>
          <p:cNvPr id="3" name="图片 2"/>
          <p:cNvPicPr>
            <a:picLocks noChangeAspect="1"/>
          </p:cNvPicPr>
          <p:nvPr/>
        </p:nvPicPr>
        <p:blipFill>
          <a:blip r:embed="rId1"/>
          <a:stretch>
            <a:fillRect/>
          </a:stretch>
        </p:blipFill>
        <p:spPr>
          <a:xfrm>
            <a:off x="6657340" y="1758315"/>
            <a:ext cx="4570730" cy="1928495"/>
          </a:xfrm>
          <a:prstGeom prst="rect">
            <a:avLst/>
          </a:prstGeom>
          <a:ln>
            <a:solidFill>
              <a:schemeClr val="bg2"/>
            </a:solidFill>
          </a:ln>
        </p:spPr>
      </p:pic>
      <p:grpSp>
        <p:nvGrpSpPr>
          <p:cNvPr id="14" name="组合 13"/>
          <p:cNvGrpSpPr/>
          <p:nvPr/>
        </p:nvGrpSpPr>
        <p:grpSpPr>
          <a:xfrm>
            <a:off x="6716395" y="3834765"/>
            <a:ext cx="4495165" cy="2653665"/>
            <a:chOff x="9688" y="6115"/>
            <a:chExt cx="8511" cy="4388"/>
          </a:xfrm>
        </p:grpSpPr>
        <p:pic>
          <p:nvPicPr>
            <p:cNvPr id="15" name="图片 14"/>
            <p:cNvPicPr>
              <a:picLocks noChangeAspect="1"/>
            </p:cNvPicPr>
            <p:nvPr/>
          </p:nvPicPr>
          <p:blipFill>
            <a:blip r:embed="rId2"/>
            <a:stretch>
              <a:fillRect/>
            </a:stretch>
          </p:blipFill>
          <p:spPr>
            <a:xfrm>
              <a:off x="11710" y="8306"/>
              <a:ext cx="3246" cy="2193"/>
            </a:xfrm>
            <a:prstGeom prst="rect">
              <a:avLst/>
            </a:prstGeom>
          </p:spPr>
        </p:pic>
        <p:pic>
          <p:nvPicPr>
            <p:cNvPr id="6" name="图片 5"/>
            <p:cNvPicPr>
              <a:picLocks noChangeAspect="1"/>
            </p:cNvPicPr>
            <p:nvPr/>
          </p:nvPicPr>
          <p:blipFill>
            <a:blip r:embed="rId3"/>
            <a:stretch>
              <a:fillRect/>
            </a:stretch>
          </p:blipFill>
          <p:spPr>
            <a:xfrm>
              <a:off x="11709" y="6115"/>
              <a:ext cx="3256" cy="2111"/>
            </a:xfrm>
            <a:prstGeom prst="rect">
              <a:avLst/>
            </a:prstGeom>
          </p:spPr>
        </p:pic>
        <p:pic>
          <p:nvPicPr>
            <p:cNvPr id="7" name="图片 6"/>
            <p:cNvPicPr>
              <a:picLocks noChangeAspect="1"/>
            </p:cNvPicPr>
            <p:nvPr/>
          </p:nvPicPr>
          <p:blipFill>
            <a:blip r:embed="rId4"/>
            <a:stretch>
              <a:fillRect/>
            </a:stretch>
          </p:blipFill>
          <p:spPr>
            <a:xfrm>
              <a:off x="9688" y="6117"/>
              <a:ext cx="1967" cy="4386"/>
            </a:xfrm>
            <a:prstGeom prst="rect">
              <a:avLst/>
            </a:prstGeom>
          </p:spPr>
        </p:pic>
        <p:pic>
          <p:nvPicPr>
            <p:cNvPr id="8" name="图片 7"/>
            <p:cNvPicPr>
              <a:picLocks noChangeAspect="1"/>
            </p:cNvPicPr>
            <p:nvPr/>
          </p:nvPicPr>
          <p:blipFill>
            <a:blip r:embed="rId5"/>
            <a:stretch>
              <a:fillRect/>
            </a:stretch>
          </p:blipFill>
          <p:spPr>
            <a:xfrm>
              <a:off x="15057" y="6143"/>
              <a:ext cx="3143" cy="2083"/>
            </a:xfrm>
            <a:prstGeom prst="rect">
              <a:avLst/>
            </a:prstGeom>
          </p:spPr>
        </p:pic>
        <p:pic>
          <p:nvPicPr>
            <p:cNvPr id="9" name="图片 8"/>
            <p:cNvPicPr>
              <a:picLocks noChangeAspect="1"/>
            </p:cNvPicPr>
            <p:nvPr/>
          </p:nvPicPr>
          <p:blipFill>
            <a:blip r:embed="rId6"/>
            <a:stretch>
              <a:fillRect/>
            </a:stretch>
          </p:blipFill>
          <p:spPr>
            <a:xfrm>
              <a:off x="15057" y="8298"/>
              <a:ext cx="3143" cy="2166"/>
            </a:xfrm>
            <a:prstGeom prst="rect">
              <a:avLst/>
            </a:prstGeom>
          </p:spPr>
        </p:pic>
      </p:grpSp>
      <p:sp>
        <p:nvSpPr>
          <p:cNvPr id="2" name="圆角矩形 1"/>
          <p:cNvSpPr/>
          <p:nvPr/>
        </p:nvSpPr>
        <p:spPr>
          <a:xfrm>
            <a:off x="407035" y="836295"/>
            <a:ext cx="529590" cy="457200"/>
          </a:xfrm>
          <a:prstGeom prst="roundRect">
            <a:avLst/>
          </a:prstGeom>
          <a:solidFill>
            <a:srgbClr val="ED6A13"/>
          </a:solidFill>
          <a:ln w="25400" cap="flat" cmpd="sng" algn="ctr">
            <a:solidFill>
              <a:srgbClr val="ED6A13">
                <a:shade val="50000"/>
              </a:srgbClr>
            </a:solidFill>
            <a:prstDash val="solid"/>
          </a:ln>
          <a:effectLst/>
        </p:spPr>
        <p:txBody>
          <a:bodyPr rtlCol="0" anchor="ctr"/>
          <a:p>
            <a:pPr algn="ctr"/>
            <a:r>
              <a:rPr lang="en-US" altLang="zh-CN" sz="2800" b="1" dirty="0">
                <a:solidFill>
                  <a:srgbClr val="F9FBFA"/>
                </a:solidFill>
                <a:ea typeface="微软雅黑" panose="020B0503020204020204" pitchFamily="34" charset="-122"/>
              </a:rPr>
              <a:t>1</a:t>
            </a:r>
            <a:endParaRPr lang="en-US" altLang="zh-CN" sz="2800" b="1" dirty="0">
              <a:solidFill>
                <a:srgbClr val="F9FBFA"/>
              </a:solidFill>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1"/>
          <p:cNvSpPr txBox="1">
            <a:spLocks noChangeArrowheads="1"/>
          </p:cNvSpPr>
          <p:nvPr/>
        </p:nvSpPr>
        <p:spPr bwMode="auto">
          <a:xfrm>
            <a:off x="888365" y="1528298"/>
            <a:ext cx="4415766" cy="1812925"/>
          </a:xfrm>
          <a:prstGeom prst="rect">
            <a:avLst/>
          </a:prstGeom>
          <a:solidFill>
            <a:srgbClr val="8FC31F">
              <a:lumMod val="20000"/>
              <a:lumOff val="80000"/>
            </a:srgbClr>
          </a:solidFill>
          <a:ln>
            <a:noFill/>
          </a:ln>
        </p:spPr>
        <p:txBody>
          <a:bodyPr wrap="square">
            <a:spAutoFit/>
          </a:bodyPr>
          <a:lstStyle>
            <a:lvl1pPr eaLnBrk="0" hangingPunct="0">
              <a:lnSpc>
                <a:spcPct val="110000"/>
              </a:lnSpc>
              <a:spcBef>
                <a:spcPts val="500"/>
              </a:spcBef>
              <a:buFont typeface="Arial" panose="020B0604020202020204" pitchFamily="34" charset="0"/>
              <a:buChar char="•"/>
              <a:defRPr sz="3200">
                <a:solidFill>
                  <a:srgbClr val="3B3837"/>
                </a:solidFill>
                <a:latin typeface="Arial" panose="020B0604020202020204" pitchFamily="34" charset="0"/>
                <a:ea typeface="黑体" panose="02010609060101010101" pitchFamily="2" charset="-122"/>
                <a:cs typeface="黑体" panose="02010609060101010101" pitchFamily="2" charset="-122"/>
              </a:defRPr>
            </a:lvl1pPr>
            <a:lvl2pPr marL="742950" indent="-285750" eaLnBrk="0" hangingPunct="0">
              <a:lnSpc>
                <a:spcPct val="110000"/>
              </a:lnSpc>
              <a:spcBef>
                <a:spcPts val="4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2pPr>
            <a:lvl3pPr marL="1143000" indent="-228600" eaLnBrk="0" hangingPunct="0">
              <a:lnSpc>
                <a:spcPct val="110000"/>
              </a:lnSpc>
              <a:spcBef>
                <a:spcPts val="4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3pPr>
            <a:lvl4pPr marL="1600200" indent="-228600" eaLnBrk="0" hangingPunct="0">
              <a:lnSpc>
                <a:spcPct val="110000"/>
              </a:lnSpc>
              <a:spcBef>
                <a:spcPts val="4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4pPr>
            <a:lvl5pPr marL="2057400" indent="-228600" eaLnBrk="0" hangingPunct="0">
              <a:lnSpc>
                <a:spcPct val="110000"/>
              </a:lnSpc>
              <a:spcBef>
                <a:spcPct val="200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5pPr>
            <a:lvl6pPr marL="25146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6pPr>
            <a:lvl7pPr marL="29718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7pPr>
            <a:lvl8pPr marL="34290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8pPr>
            <a:lvl9pPr marL="38862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9pPr>
          </a:lstStyle>
          <a:p>
            <a:pPr defTabSz="1219200" eaLnBrk="1" hangingPunct="1">
              <a:lnSpc>
                <a:spcPct val="140000"/>
              </a:lnSpc>
              <a:spcBef>
                <a:spcPct val="0"/>
              </a:spcBef>
              <a:buNone/>
            </a:pPr>
            <a:r>
              <a:rPr lang="zh-CN" altLang="en-US" sz="1600" b="1" dirty="0">
                <a:solidFill>
                  <a:srgbClr val="4C4948"/>
                </a:solidFill>
                <a:latin typeface="微软雅黑" panose="020B0503020204020204" pitchFamily="34" charset="-122"/>
                <a:ea typeface="微软雅黑" panose="020B0503020204020204" pitchFamily="34" charset="-122"/>
              </a:rPr>
              <a:t>基于</a:t>
            </a:r>
            <a:r>
              <a:rPr lang="zh-CN" altLang="en-US" sz="1600" b="1" dirty="0">
                <a:solidFill>
                  <a:srgbClr val="FF0000"/>
                </a:solidFill>
                <a:latin typeface="微软雅黑" panose="020B0503020204020204" pitchFamily="34" charset="-122"/>
                <a:ea typeface="微软雅黑" panose="020B0503020204020204" pitchFamily="34" charset="-122"/>
              </a:rPr>
              <a:t>岗位</a:t>
            </a:r>
            <a:r>
              <a:rPr lang="zh-CN" altLang="en-US" sz="1600" b="1" dirty="0">
                <a:solidFill>
                  <a:srgbClr val="4C4948"/>
                </a:solidFill>
                <a:latin typeface="微软雅黑" panose="020B0503020204020204" pitchFamily="34" charset="-122"/>
                <a:ea typeface="微软雅黑" panose="020B0503020204020204" pitchFamily="34" charset="-122"/>
              </a:rPr>
              <a:t>的生产责任制</a:t>
            </a:r>
            <a:endParaRPr lang="en-US" altLang="zh-CN" sz="1600" b="1" dirty="0">
              <a:solidFill>
                <a:srgbClr val="4C4948"/>
              </a:solidFill>
              <a:latin typeface="微软雅黑" panose="020B0503020204020204" pitchFamily="34" charset="-122"/>
              <a:ea typeface="微软雅黑" panose="020B0503020204020204" pitchFamily="34" charset="-122"/>
            </a:endParaRPr>
          </a:p>
          <a:p>
            <a:pPr defTabSz="1219200" eaLnBrk="1" hangingPunct="1">
              <a:lnSpc>
                <a:spcPct val="140000"/>
              </a:lnSpc>
              <a:spcBef>
                <a:spcPct val="0"/>
              </a:spcBef>
              <a:buNone/>
            </a:pPr>
            <a:r>
              <a:rPr lang="zh-CN" altLang="en-US" sz="1600" dirty="0">
                <a:solidFill>
                  <a:srgbClr val="4C4948"/>
                </a:solidFill>
                <a:latin typeface="微软雅黑" panose="020B0503020204020204" pitchFamily="34" charset="-122"/>
                <a:ea typeface="微软雅黑" panose="020B0503020204020204" pitchFamily="34" charset="-122"/>
              </a:rPr>
              <a:t>对公司整体生产责任进行梳理，然后进行分解。横向到边，分解到所有的</a:t>
            </a:r>
            <a:r>
              <a:rPr lang="zh-CN" altLang="en-US" sz="1600" dirty="0">
                <a:solidFill>
                  <a:srgbClr val="FF0000"/>
                </a:solidFill>
                <a:latin typeface="微软雅黑" panose="020B0503020204020204" pitchFamily="34" charset="-122"/>
                <a:ea typeface="微软雅黑" panose="020B0503020204020204" pitchFamily="34" charset="-122"/>
              </a:rPr>
              <a:t>部门</a:t>
            </a:r>
            <a:r>
              <a:rPr lang="zh-CN" altLang="en-US" sz="1600" dirty="0">
                <a:solidFill>
                  <a:srgbClr val="4C4948"/>
                </a:solidFill>
                <a:latin typeface="微软雅黑" panose="020B0503020204020204" pitchFamily="34" charset="-122"/>
                <a:ea typeface="微软雅黑" panose="020B0503020204020204" pitchFamily="34" charset="-122"/>
              </a:rPr>
              <a:t>；纵向到底，层层分解到各个</a:t>
            </a:r>
            <a:r>
              <a:rPr lang="zh-CN" altLang="en-US" sz="1600" dirty="0">
                <a:solidFill>
                  <a:srgbClr val="FF0000"/>
                </a:solidFill>
                <a:latin typeface="微软雅黑" panose="020B0503020204020204" pitchFamily="34" charset="-122"/>
                <a:ea typeface="微软雅黑" panose="020B0503020204020204" pitchFamily="34" charset="-122"/>
              </a:rPr>
              <a:t>岗位</a:t>
            </a:r>
            <a:r>
              <a:rPr lang="zh-CN" altLang="en-US" sz="1600" dirty="0">
                <a:solidFill>
                  <a:srgbClr val="4C4948"/>
                </a:solidFill>
                <a:latin typeface="微软雅黑" panose="020B0503020204020204" pitchFamily="34" charset="-122"/>
                <a:ea typeface="微软雅黑" panose="020B0503020204020204" pitchFamily="34" charset="-122"/>
              </a:rPr>
              <a:t>， 防止遗漏和重复。若责任不清向上追责，多次出问题时向上</a:t>
            </a:r>
            <a:r>
              <a:rPr lang="zh-CN" altLang="en-US" sz="1600" dirty="0">
                <a:solidFill>
                  <a:srgbClr val="4C4948"/>
                </a:solidFill>
                <a:latin typeface="微软雅黑" panose="020B0503020204020204" pitchFamily="34" charset="-122"/>
                <a:ea typeface="微软雅黑" panose="020B0503020204020204" pitchFamily="34" charset="-122"/>
              </a:rPr>
              <a:t>追责。</a:t>
            </a:r>
            <a:endParaRPr lang="zh-CN" altLang="en-US" sz="1600" dirty="0">
              <a:solidFill>
                <a:srgbClr val="4C4948"/>
              </a:solidFill>
              <a:latin typeface="微软雅黑" panose="020B0503020204020204" pitchFamily="34" charset="-122"/>
              <a:ea typeface="微软雅黑" panose="020B0503020204020204" pitchFamily="34" charset="-122"/>
            </a:endParaRPr>
          </a:p>
        </p:txBody>
      </p:sp>
      <p:sp>
        <p:nvSpPr>
          <p:cNvPr id="14" name="TextBox 11"/>
          <p:cNvSpPr txBox="1">
            <a:spLocks noChangeArrowheads="1"/>
          </p:cNvSpPr>
          <p:nvPr/>
        </p:nvSpPr>
        <p:spPr bwMode="auto">
          <a:xfrm>
            <a:off x="6311900" y="1528298"/>
            <a:ext cx="4738370" cy="1252630"/>
          </a:xfrm>
          <a:prstGeom prst="rect">
            <a:avLst/>
          </a:prstGeom>
          <a:solidFill>
            <a:srgbClr val="F7AB00">
              <a:lumMod val="20000"/>
              <a:lumOff val="80000"/>
            </a:srgbClr>
          </a:solidFill>
          <a:ln>
            <a:noFill/>
          </a:ln>
        </p:spPr>
        <p:txBody>
          <a:bodyPr wrap="square">
            <a:noAutofit/>
          </a:bodyPr>
          <a:lstStyle>
            <a:lvl1pPr eaLnBrk="0" hangingPunct="0">
              <a:lnSpc>
                <a:spcPct val="110000"/>
              </a:lnSpc>
              <a:spcBef>
                <a:spcPts val="500"/>
              </a:spcBef>
              <a:buFont typeface="Arial" panose="020B0604020202020204" pitchFamily="34" charset="0"/>
              <a:buChar char="•"/>
              <a:defRPr sz="3200">
                <a:solidFill>
                  <a:srgbClr val="3B3837"/>
                </a:solidFill>
                <a:latin typeface="Arial" panose="020B0604020202020204" pitchFamily="34" charset="0"/>
                <a:ea typeface="黑体" panose="02010609060101010101" pitchFamily="2" charset="-122"/>
                <a:cs typeface="黑体" panose="02010609060101010101" pitchFamily="2" charset="-122"/>
              </a:defRPr>
            </a:lvl1pPr>
            <a:lvl2pPr marL="742950" indent="-285750" eaLnBrk="0" hangingPunct="0">
              <a:lnSpc>
                <a:spcPct val="110000"/>
              </a:lnSpc>
              <a:spcBef>
                <a:spcPts val="4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2pPr>
            <a:lvl3pPr marL="1143000" indent="-228600" eaLnBrk="0" hangingPunct="0">
              <a:lnSpc>
                <a:spcPct val="110000"/>
              </a:lnSpc>
              <a:spcBef>
                <a:spcPts val="4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3pPr>
            <a:lvl4pPr marL="1600200" indent="-228600" eaLnBrk="0" hangingPunct="0">
              <a:lnSpc>
                <a:spcPct val="110000"/>
              </a:lnSpc>
              <a:spcBef>
                <a:spcPts val="4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4pPr>
            <a:lvl5pPr marL="2057400" indent="-228600" eaLnBrk="0" hangingPunct="0">
              <a:lnSpc>
                <a:spcPct val="110000"/>
              </a:lnSpc>
              <a:spcBef>
                <a:spcPct val="200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5pPr>
            <a:lvl6pPr marL="25146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6pPr>
            <a:lvl7pPr marL="29718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7pPr>
            <a:lvl8pPr marL="34290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8pPr>
            <a:lvl9pPr marL="38862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9pPr>
          </a:lstStyle>
          <a:p>
            <a:pPr defTabSz="1219200" eaLnBrk="1" hangingPunct="1">
              <a:lnSpc>
                <a:spcPct val="150000"/>
              </a:lnSpc>
              <a:spcBef>
                <a:spcPct val="0"/>
              </a:spcBef>
              <a:buNone/>
            </a:pPr>
            <a:r>
              <a:rPr lang="zh-CN" altLang="en-US" sz="1600" b="1" dirty="0">
                <a:solidFill>
                  <a:srgbClr val="4C4948"/>
                </a:solidFill>
                <a:latin typeface="微软雅黑" panose="020B0503020204020204" pitchFamily="34" charset="-122"/>
                <a:ea typeface="微软雅黑" panose="020B0503020204020204" pitchFamily="34" charset="-122"/>
              </a:rPr>
              <a:t>基于</a:t>
            </a:r>
            <a:r>
              <a:rPr lang="zh-CN" altLang="en-US" sz="1600" b="1" dirty="0">
                <a:solidFill>
                  <a:srgbClr val="FF0000"/>
                </a:solidFill>
                <a:latin typeface="微软雅黑" panose="020B0503020204020204" pitchFamily="34" charset="-122"/>
                <a:ea typeface="微软雅黑" panose="020B0503020204020204" pitchFamily="34" charset="-122"/>
              </a:rPr>
              <a:t>流程</a:t>
            </a:r>
            <a:r>
              <a:rPr lang="zh-CN" altLang="en-US" sz="1600" b="1" dirty="0">
                <a:solidFill>
                  <a:srgbClr val="4C4948"/>
                </a:solidFill>
                <a:latin typeface="微软雅黑" panose="020B0503020204020204" pitchFamily="34" charset="-122"/>
                <a:ea typeface="微软雅黑" panose="020B0503020204020204" pitchFamily="34" charset="-122"/>
              </a:rPr>
              <a:t>的生产责任制</a:t>
            </a:r>
            <a:endParaRPr lang="en-US" altLang="zh-CN" sz="1600" b="1" dirty="0">
              <a:solidFill>
                <a:srgbClr val="4C4948"/>
              </a:solidFill>
              <a:latin typeface="微软雅黑" panose="020B0503020204020204" pitchFamily="34" charset="-122"/>
              <a:ea typeface="微软雅黑" panose="020B0503020204020204" pitchFamily="34" charset="-122"/>
            </a:endParaRPr>
          </a:p>
          <a:p>
            <a:pPr defTabSz="1219200" eaLnBrk="1" hangingPunct="1">
              <a:lnSpc>
                <a:spcPct val="150000"/>
              </a:lnSpc>
              <a:spcBef>
                <a:spcPct val="0"/>
              </a:spcBef>
              <a:buNone/>
            </a:pPr>
            <a:r>
              <a:rPr lang="zh-CN" altLang="en-US" sz="1600" dirty="0">
                <a:solidFill>
                  <a:srgbClr val="FF0000"/>
                </a:solidFill>
                <a:latin typeface="微软雅黑" panose="020B0503020204020204" pitchFamily="34" charset="-122"/>
                <a:ea typeface="微软雅黑" panose="020B0503020204020204" pitchFamily="34" charset="-122"/>
              </a:rPr>
              <a:t>将职责嵌入到流程中，具有责任具体、绩效可衡量、标准较为明确等优势。</a:t>
            </a:r>
            <a:endParaRPr lang="en-US" altLang="zh-CN" sz="1600" dirty="0">
              <a:solidFill>
                <a:srgbClr val="FF0000"/>
              </a:solidFill>
              <a:latin typeface="微软雅黑" panose="020B0503020204020204" pitchFamily="34" charset="-122"/>
              <a:ea typeface="微软雅黑" panose="020B0503020204020204" pitchFamily="34" charset="-122"/>
            </a:endParaRPr>
          </a:p>
        </p:txBody>
      </p:sp>
      <p:grpSp>
        <p:nvGrpSpPr>
          <p:cNvPr id="22" name="组合 21"/>
          <p:cNvGrpSpPr/>
          <p:nvPr/>
        </p:nvGrpSpPr>
        <p:grpSpPr>
          <a:xfrm>
            <a:off x="1377490" y="3349522"/>
            <a:ext cx="2888194" cy="3180785"/>
            <a:chOff x="1519352" y="3606319"/>
            <a:chExt cx="2371725" cy="2611995"/>
          </a:xfrm>
        </p:grpSpPr>
        <p:sp>
          <p:nvSpPr>
            <p:cNvPr id="4" name="左右箭头 3"/>
            <p:cNvSpPr/>
            <p:nvPr/>
          </p:nvSpPr>
          <p:spPr>
            <a:xfrm>
              <a:off x="2367084" y="3954536"/>
              <a:ext cx="856059" cy="266700"/>
            </a:xfrm>
            <a:prstGeom prst="leftRightArrow">
              <a:avLst/>
            </a:prstGeom>
            <a:solidFill>
              <a:srgbClr val="00AAE8"/>
            </a:solidFill>
            <a:ln w="25400" cap="flat" cmpd="sng" algn="ctr">
              <a:solidFill>
                <a:srgbClr val="00AAE8">
                  <a:shade val="50000"/>
                </a:srgbClr>
              </a:solidFill>
              <a:prstDash val="solid"/>
            </a:ln>
            <a:effectLst/>
          </p:spPr>
          <p:style>
            <a:lnRef idx="2">
              <a:srgbClr val="00AAE8">
                <a:shade val="50000"/>
              </a:srgbClr>
            </a:lnRef>
            <a:fillRef idx="1">
              <a:srgbClr val="00AAE8"/>
            </a:fillRef>
            <a:effectRef idx="0">
              <a:srgbClr val="00AAE8"/>
            </a:effectRef>
            <a:fontRef idx="minor">
              <a:srgbClr val="FFFFFF"/>
            </a:fontRef>
          </p:style>
          <p:txBody>
            <a:bodyPr lIns="121901" tIns="60951" rIns="121901" bIns="60951" anchor="ctr"/>
            <a:lstStyle>
              <a:lvl1pPr eaLnBrk="0" hangingPunct="0">
                <a:lnSpc>
                  <a:spcPct val="110000"/>
                </a:lnSpc>
                <a:spcBef>
                  <a:spcPts val="500"/>
                </a:spcBef>
                <a:buFont typeface="Arial" panose="020B0604020202020204" pitchFamily="34" charset="0"/>
                <a:buChar char="•"/>
                <a:defRPr sz="3200">
                  <a:solidFill>
                    <a:srgbClr val="3B3837"/>
                  </a:solidFill>
                  <a:latin typeface="Arial" panose="020B0604020202020204" pitchFamily="34" charset="0"/>
                  <a:ea typeface="黑体" panose="02010609060101010101" pitchFamily="2" charset="-122"/>
                  <a:cs typeface="黑体" panose="02010609060101010101" pitchFamily="2" charset="-122"/>
                </a:defRPr>
              </a:lvl1pPr>
              <a:lvl2pPr marL="742950" indent="-285750" eaLnBrk="0" hangingPunct="0">
                <a:lnSpc>
                  <a:spcPct val="110000"/>
                </a:lnSpc>
                <a:spcBef>
                  <a:spcPts val="4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2pPr>
              <a:lvl3pPr marL="1143000" indent="-228600" eaLnBrk="0" hangingPunct="0">
                <a:lnSpc>
                  <a:spcPct val="110000"/>
                </a:lnSpc>
                <a:spcBef>
                  <a:spcPts val="4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3pPr>
              <a:lvl4pPr marL="1600200" indent="-228600" eaLnBrk="0" hangingPunct="0">
                <a:lnSpc>
                  <a:spcPct val="110000"/>
                </a:lnSpc>
                <a:spcBef>
                  <a:spcPts val="4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4pPr>
              <a:lvl5pPr marL="2057400" indent="-228600" eaLnBrk="0" hangingPunct="0">
                <a:lnSpc>
                  <a:spcPct val="110000"/>
                </a:lnSpc>
                <a:spcBef>
                  <a:spcPct val="200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5pPr>
              <a:lvl6pPr marL="25146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6pPr>
              <a:lvl7pPr marL="29718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7pPr>
              <a:lvl8pPr marL="34290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8pPr>
              <a:lvl9pPr marL="38862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9pPr>
            </a:lstStyle>
            <a:p>
              <a:pPr algn="ctr" defTabSz="1219200" eaLnBrk="1" hangingPunct="1">
                <a:lnSpc>
                  <a:spcPct val="100000"/>
                </a:lnSpc>
                <a:spcBef>
                  <a:spcPct val="0"/>
                </a:spcBef>
                <a:buNone/>
              </a:pPr>
              <a:endParaRPr lang="zh-CN" altLang="en-US" sz="1865" dirty="0">
                <a:solidFill>
                  <a:srgbClr val="FFFFFF"/>
                </a:solidFill>
                <a:latin typeface="微软雅黑" panose="020B0503020204020204" pitchFamily="34" charset="-122"/>
                <a:ea typeface="微软雅黑" panose="020B0503020204020204" pitchFamily="34" charset="-122"/>
              </a:endParaRPr>
            </a:p>
          </p:txBody>
        </p:sp>
        <p:sp>
          <p:nvSpPr>
            <p:cNvPr id="5" name="上下箭头 4"/>
            <p:cNvSpPr/>
            <p:nvPr/>
          </p:nvSpPr>
          <p:spPr>
            <a:xfrm>
              <a:off x="1901544" y="4418084"/>
              <a:ext cx="215504" cy="963612"/>
            </a:xfrm>
            <a:prstGeom prst="upDownArrow">
              <a:avLst/>
            </a:prstGeom>
            <a:solidFill>
              <a:srgbClr val="00AAE8"/>
            </a:solidFill>
            <a:ln w="25400" cap="flat" cmpd="sng" algn="ctr">
              <a:solidFill>
                <a:srgbClr val="00AAE8">
                  <a:shade val="50000"/>
                </a:srgbClr>
              </a:solidFill>
              <a:prstDash val="solid"/>
            </a:ln>
            <a:effectLst/>
          </p:spPr>
          <p:style>
            <a:lnRef idx="2">
              <a:srgbClr val="00AAE8">
                <a:shade val="50000"/>
              </a:srgbClr>
            </a:lnRef>
            <a:fillRef idx="1">
              <a:srgbClr val="00AAE8"/>
            </a:fillRef>
            <a:effectRef idx="0">
              <a:srgbClr val="00AAE8"/>
            </a:effectRef>
            <a:fontRef idx="minor">
              <a:srgbClr val="FFFFFF"/>
            </a:fontRef>
          </p:style>
          <p:txBody>
            <a:bodyPr lIns="121901" tIns="60951" rIns="121901" bIns="60951" anchor="ctr"/>
            <a:lstStyle>
              <a:lvl1pPr eaLnBrk="0" hangingPunct="0">
                <a:lnSpc>
                  <a:spcPct val="110000"/>
                </a:lnSpc>
                <a:spcBef>
                  <a:spcPts val="500"/>
                </a:spcBef>
                <a:buFont typeface="Arial" panose="020B0604020202020204" pitchFamily="34" charset="0"/>
                <a:buChar char="•"/>
                <a:defRPr sz="3200">
                  <a:solidFill>
                    <a:srgbClr val="3B3837"/>
                  </a:solidFill>
                  <a:latin typeface="Arial" panose="020B0604020202020204" pitchFamily="34" charset="0"/>
                  <a:ea typeface="黑体" panose="02010609060101010101" pitchFamily="2" charset="-122"/>
                  <a:cs typeface="黑体" panose="02010609060101010101" pitchFamily="2" charset="-122"/>
                </a:defRPr>
              </a:lvl1pPr>
              <a:lvl2pPr marL="742950" indent="-285750" eaLnBrk="0" hangingPunct="0">
                <a:lnSpc>
                  <a:spcPct val="110000"/>
                </a:lnSpc>
                <a:spcBef>
                  <a:spcPts val="4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2pPr>
              <a:lvl3pPr marL="1143000" indent="-228600" eaLnBrk="0" hangingPunct="0">
                <a:lnSpc>
                  <a:spcPct val="110000"/>
                </a:lnSpc>
                <a:spcBef>
                  <a:spcPts val="4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3pPr>
              <a:lvl4pPr marL="1600200" indent="-228600" eaLnBrk="0" hangingPunct="0">
                <a:lnSpc>
                  <a:spcPct val="110000"/>
                </a:lnSpc>
                <a:spcBef>
                  <a:spcPts val="4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4pPr>
              <a:lvl5pPr marL="2057400" indent="-228600" eaLnBrk="0" hangingPunct="0">
                <a:lnSpc>
                  <a:spcPct val="110000"/>
                </a:lnSpc>
                <a:spcBef>
                  <a:spcPct val="200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5pPr>
              <a:lvl6pPr marL="25146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6pPr>
              <a:lvl7pPr marL="29718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7pPr>
              <a:lvl8pPr marL="34290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8pPr>
              <a:lvl9pPr marL="38862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9pPr>
            </a:lstStyle>
            <a:p>
              <a:pPr algn="ctr" defTabSz="1219200" eaLnBrk="1" hangingPunct="1">
                <a:lnSpc>
                  <a:spcPct val="100000"/>
                </a:lnSpc>
                <a:spcBef>
                  <a:spcPct val="0"/>
                </a:spcBef>
                <a:buNone/>
              </a:pPr>
              <a:endParaRPr lang="zh-CN" altLang="en-US" sz="1865" dirty="0">
                <a:solidFill>
                  <a:srgbClr val="FFFFFF"/>
                </a:solidFill>
                <a:latin typeface="微软雅黑" panose="020B0503020204020204" pitchFamily="34" charset="-122"/>
                <a:ea typeface="微软雅黑" panose="020B0503020204020204" pitchFamily="34" charset="-122"/>
              </a:endParaRPr>
            </a:p>
          </p:txBody>
        </p:sp>
        <p:sp>
          <p:nvSpPr>
            <p:cNvPr id="6" name="矩形 5"/>
            <p:cNvSpPr>
              <a:spLocks noChangeArrowheads="1"/>
            </p:cNvSpPr>
            <p:nvPr/>
          </p:nvSpPr>
          <p:spPr bwMode="auto">
            <a:xfrm>
              <a:off x="2371843" y="3606319"/>
              <a:ext cx="1066920"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1" tIns="60951" rIns="121901" bIns="60951">
              <a:spAutoFit/>
            </a:bodyPr>
            <a:lstStyle>
              <a:lvl1pPr eaLnBrk="0" hangingPunct="0">
                <a:lnSpc>
                  <a:spcPct val="110000"/>
                </a:lnSpc>
                <a:spcBef>
                  <a:spcPts val="500"/>
                </a:spcBef>
                <a:buFont typeface="Arial" panose="020B0604020202020204" pitchFamily="34" charset="0"/>
                <a:buChar char="•"/>
                <a:defRPr sz="3200">
                  <a:solidFill>
                    <a:srgbClr val="3B3837"/>
                  </a:solidFill>
                  <a:latin typeface="Arial" panose="020B0604020202020204" pitchFamily="34" charset="0"/>
                  <a:ea typeface="黑体" panose="02010609060101010101" pitchFamily="2" charset="-122"/>
                  <a:cs typeface="黑体" panose="02010609060101010101" pitchFamily="2" charset="-122"/>
                </a:defRPr>
              </a:lvl1pPr>
              <a:lvl2pPr marL="742950" indent="-285750" eaLnBrk="0" hangingPunct="0">
                <a:lnSpc>
                  <a:spcPct val="110000"/>
                </a:lnSpc>
                <a:spcBef>
                  <a:spcPts val="4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2pPr>
              <a:lvl3pPr marL="1143000" indent="-228600" eaLnBrk="0" hangingPunct="0">
                <a:lnSpc>
                  <a:spcPct val="110000"/>
                </a:lnSpc>
                <a:spcBef>
                  <a:spcPts val="4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3pPr>
              <a:lvl4pPr marL="1600200" indent="-228600" eaLnBrk="0" hangingPunct="0">
                <a:lnSpc>
                  <a:spcPct val="110000"/>
                </a:lnSpc>
                <a:spcBef>
                  <a:spcPts val="4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4pPr>
              <a:lvl5pPr marL="2057400" indent="-228600" eaLnBrk="0" hangingPunct="0">
                <a:lnSpc>
                  <a:spcPct val="110000"/>
                </a:lnSpc>
                <a:spcBef>
                  <a:spcPct val="200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5pPr>
              <a:lvl6pPr marL="25146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6pPr>
              <a:lvl7pPr marL="29718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7pPr>
              <a:lvl8pPr marL="34290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8pPr>
              <a:lvl9pPr marL="38862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9pPr>
            </a:lstStyle>
            <a:p>
              <a:pPr defTabSz="1219200" eaLnBrk="1" hangingPunct="1">
                <a:lnSpc>
                  <a:spcPct val="100000"/>
                </a:lnSpc>
                <a:spcBef>
                  <a:spcPct val="0"/>
                </a:spcBef>
                <a:buNone/>
              </a:pPr>
              <a:r>
                <a:rPr lang="zh-CN" altLang="en-US" sz="1600" b="1" dirty="0">
                  <a:solidFill>
                    <a:srgbClr val="4C4948"/>
                  </a:solidFill>
                  <a:latin typeface="微软雅黑" panose="020B0503020204020204" pitchFamily="34" charset="-122"/>
                  <a:ea typeface="微软雅黑" panose="020B0503020204020204" pitchFamily="34" charset="-122"/>
                </a:rPr>
                <a:t>横向分解</a:t>
              </a:r>
              <a:endParaRPr lang="zh-CN" altLang="en-US" sz="1600" b="1" dirty="0">
                <a:solidFill>
                  <a:srgbClr val="4C4948"/>
                </a:solidFill>
                <a:latin typeface="微软雅黑" panose="020B0503020204020204" pitchFamily="34" charset="-122"/>
                <a:ea typeface="微软雅黑" panose="020B0503020204020204" pitchFamily="34" charset="-122"/>
              </a:endParaRPr>
            </a:p>
          </p:txBody>
        </p:sp>
        <p:sp>
          <p:nvSpPr>
            <p:cNvPr id="7" name="矩形 8"/>
            <p:cNvSpPr>
              <a:spLocks noChangeArrowheads="1"/>
            </p:cNvSpPr>
            <p:nvPr/>
          </p:nvSpPr>
          <p:spPr bwMode="auto">
            <a:xfrm>
              <a:off x="1519352" y="4503488"/>
              <a:ext cx="361950" cy="110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1" tIns="60951" rIns="121901" bIns="60951">
              <a:spAutoFit/>
            </a:bodyPr>
            <a:lstStyle>
              <a:lvl1pPr eaLnBrk="0" hangingPunct="0">
                <a:lnSpc>
                  <a:spcPct val="110000"/>
                </a:lnSpc>
                <a:spcBef>
                  <a:spcPts val="500"/>
                </a:spcBef>
                <a:buFont typeface="Arial" panose="020B0604020202020204" pitchFamily="34" charset="0"/>
                <a:buChar char="•"/>
                <a:defRPr sz="3200">
                  <a:solidFill>
                    <a:srgbClr val="3B3837"/>
                  </a:solidFill>
                  <a:latin typeface="Arial" panose="020B0604020202020204" pitchFamily="34" charset="0"/>
                  <a:ea typeface="黑体" panose="02010609060101010101" pitchFamily="2" charset="-122"/>
                  <a:cs typeface="黑体" panose="02010609060101010101" pitchFamily="2" charset="-122"/>
                </a:defRPr>
              </a:lvl1pPr>
              <a:lvl2pPr marL="742950" indent="-285750" eaLnBrk="0" hangingPunct="0">
                <a:lnSpc>
                  <a:spcPct val="110000"/>
                </a:lnSpc>
                <a:spcBef>
                  <a:spcPts val="4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2pPr>
              <a:lvl3pPr marL="1143000" indent="-228600" eaLnBrk="0" hangingPunct="0">
                <a:lnSpc>
                  <a:spcPct val="110000"/>
                </a:lnSpc>
                <a:spcBef>
                  <a:spcPts val="4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3pPr>
              <a:lvl4pPr marL="1600200" indent="-228600" eaLnBrk="0" hangingPunct="0">
                <a:lnSpc>
                  <a:spcPct val="110000"/>
                </a:lnSpc>
                <a:spcBef>
                  <a:spcPts val="4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4pPr>
              <a:lvl5pPr marL="2057400" indent="-228600" eaLnBrk="0" hangingPunct="0">
                <a:lnSpc>
                  <a:spcPct val="110000"/>
                </a:lnSpc>
                <a:spcBef>
                  <a:spcPct val="200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5pPr>
              <a:lvl6pPr marL="25146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6pPr>
              <a:lvl7pPr marL="29718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7pPr>
              <a:lvl8pPr marL="34290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8pPr>
              <a:lvl9pPr marL="38862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9pPr>
            </a:lstStyle>
            <a:p>
              <a:pPr defTabSz="1219200" eaLnBrk="1" hangingPunct="1">
                <a:lnSpc>
                  <a:spcPct val="100000"/>
                </a:lnSpc>
                <a:spcBef>
                  <a:spcPct val="0"/>
                </a:spcBef>
                <a:buNone/>
              </a:pPr>
              <a:r>
                <a:rPr lang="zh-CN" altLang="en-US" sz="1600" b="1" dirty="0">
                  <a:solidFill>
                    <a:srgbClr val="4C4948"/>
                  </a:solidFill>
                  <a:latin typeface="微软雅黑" panose="020B0503020204020204" pitchFamily="34" charset="-122"/>
                  <a:ea typeface="微软雅黑" panose="020B0503020204020204" pitchFamily="34" charset="-122"/>
                </a:rPr>
                <a:t>纵向分解</a:t>
              </a:r>
              <a:endParaRPr lang="zh-CN" altLang="en-US" sz="1600" b="1" dirty="0">
                <a:solidFill>
                  <a:srgbClr val="4C4948"/>
                </a:solidFill>
                <a:latin typeface="微软雅黑" panose="020B0503020204020204" pitchFamily="34" charset="-122"/>
                <a:ea typeface="微软雅黑" panose="020B0503020204020204" pitchFamily="34" charset="-122"/>
              </a:endParaRPr>
            </a:p>
          </p:txBody>
        </p:sp>
        <p:pic>
          <p:nvPicPr>
            <p:cNvPr id="12" name="Picture 13"/>
            <p:cNvPicPr>
              <a:picLocks noChangeAspect="1" noChangeArrowheads="1"/>
            </p:cNvPicPr>
            <p:nvPr/>
          </p:nvPicPr>
          <p:blipFill>
            <a:blip r:embed="rId1" cstate="print">
              <a:extLst>
                <a:ext uri="{28A0092B-C50C-407E-A947-70E740481C1C}">
                  <a14:useLocalDpi xmlns:a14="http://schemas.microsoft.com/office/drawing/2010/main" val="0"/>
                </a:ext>
              </a:extLst>
            </a:blip>
            <a:srcRect l="19096" r="18674"/>
            <a:stretch>
              <a:fillRect/>
            </a:stretch>
          </p:blipFill>
          <p:spPr bwMode="auto">
            <a:xfrm>
              <a:off x="1700327" y="4221239"/>
              <a:ext cx="2190750" cy="1997075"/>
            </a:xfrm>
            <a:prstGeom prst="rect">
              <a:avLst/>
            </a:prstGeom>
            <a:noFill/>
            <a:ln>
              <a:noFill/>
            </a:ln>
            <a:effectLst/>
            <a:extLst>
              <a:ext uri="{909E8E84-426E-40DD-AFC4-6F175D3DCCD1}">
                <a14:hiddenFill xmlns:a14="http://schemas.microsoft.com/office/drawing/2010/main">
                  <a:solidFill>
                    <a:srgbClr val="00AAE8"/>
                  </a:solidFill>
                </a14:hiddenFill>
              </a:ext>
              <a:ext uri="{91240B29-F687-4F45-9708-019B960494DF}">
                <a14:hiddenLine xmlns:a14="http://schemas.microsoft.com/office/drawing/2010/main" w="9525">
                  <a:solidFill>
                    <a:srgbClr val="004A86"/>
                  </a:solidFill>
                  <a:miter lim="800000"/>
                  <a:headEnd/>
                  <a:tailEnd/>
                </a14:hiddenLine>
              </a:ext>
              <a:ext uri="{AF507438-7753-43E0-B8FC-AC1667EBCBE1}">
                <a14:hiddenEffects xmlns:a14="http://schemas.microsoft.com/office/drawing/2010/main">
                  <a:effectLst>
                    <a:outerShdw dist="17961" dir="2700000" algn="ctr" rotWithShape="0">
                      <a:srgbClr val="003F67"/>
                    </a:outerShdw>
                  </a:effectLst>
                </a14:hiddenEffects>
              </a:ext>
            </a:extLst>
          </p:spPr>
        </p:pic>
      </p:grpSp>
      <p:sp>
        <p:nvSpPr>
          <p:cNvPr id="17" name="文本框 16"/>
          <p:cNvSpPr txBox="1"/>
          <p:nvPr/>
        </p:nvSpPr>
        <p:spPr>
          <a:xfrm>
            <a:off x="5014704" y="4118086"/>
            <a:ext cx="1361980" cy="400091"/>
          </a:xfrm>
          <a:prstGeom prst="rect">
            <a:avLst/>
          </a:prstGeom>
          <a:noFill/>
        </p:spPr>
        <p:txBody>
          <a:bodyPr wrap="square" lIns="121901" tIns="60951" rIns="121901" bIns="60951" rtlCol="0">
            <a:spAutoFit/>
          </a:bodyPr>
          <a:lstStyle/>
          <a:p>
            <a:pPr algn="ctr" defTabSz="1219200"/>
            <a:r>
              <a:rPr lang="zh-CN" altLang="en-US" b="1" dirty="0">
                <a:solidFill>
                  <a:srgbClr val="C00000"/>
                </a:solidFill>
                <a:latin typeface="微软雅黑" panose="020B0503020204020204" pitchFamily="34" charset="-122"/>
                <a:ea typeface="微软雅黑" panose="020B0503020204020204" pitchFamily="34" charset="-122"/>
              </a:rPr>
              <a:t>嵌入流程</a:t>
            </a:r>
            <a:endParaRPr lang="zh-CN" altLang="en-US" b="1" dirty="0">
              <a:solidFill>
                <a:srgbClr val="C00000"/>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2"/>
          <a:stretch>
            <a:fillRect/>
          </a:stretch>
        </p:blipFill>
        <p:spPr>
          <a:xfrm>
            <a:off x="7175048" y="2798795"/>
            <a:ext cx="2607414" cy="3851711"/>
          </a:xfrm>
          <a:prstGeom prst="rect">
            <a:avLst/>
          </a:prstGeom>
        </p:spPr>
      </p:pic>
      <p:sp>
        <p:nvSpPr>
          <p:cNvPr id="9" name="右箭头 8"/>
          <p:cNvSpPr/>
          <p:nvPr/>
        </p:nvSpPr>
        <p:spPr>
          <a:xfrm>
            <a:off x="4527713" y="4481200"/>
            <a:ext cx="2527168" cy="486903"/>
          </a:xfrm>
          <a:prstGeom prst="rightArrow">
            <a:avLst/>
          </a:prstGeom>
          <a:solidFill>
            <a:srgbClr val="00AAE8"/>
          </a:solidFill>
          <a:ln w="25400" cap="flat" cmpd="sng" algn="ctr">
            <a:solidFill>
              <a:srgbClr val="00AAE8">
                <a:shade val="50000"/>
              </a:srgbClr>
            </a:solidFill>
            <a:prstDash val="solid"/>
          </a:ln>
          <a:effectLst/>
        </p:spPr>
        <p:style>
          <a:lnRef idx="2">
            <a:srgbClr val="00AAE8">
              <a:shade val="50000"/>
            </a:srgbClr>
          </a:lnRef>
          <a:fillRef idx="1">
            <a:srgbClr val="00AAE8"/>
          </a:fillRef>
          <a:effectRef idx="0">
            <a:srgbClr val="00AAE8"/>
          </a:effectRef>
          <a:fontRef idx="minor">
            <a:srgbClr val="FFFFFF"/>
          </a:fontRef>
        </p:style>
        <p:txBody>
          <a:bodyPr lIns="121901" tIns="60951" rIns="121901" bIns="60951" rtlCol="0" anchor="ctr"/>
          <a:lstStyle/>
          <a:p>
            <a:pPr algn="ctr" defTabSz="1219200"/>
            <a:endParaRPr lang="zh-CN" altLang="en-US" sz="1865" dirty="0">
              <a:solidFill>
                <a:srgbClr val="FFFFFF"/>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5304882" y="4968434"/>
            <a:ext cx="781624" cy="369332"/>
          </a:xfrm>
          <a:prstGeom prst="rect">
            <a:avLst/>
          </a:prstGeom>
          <a:noFill/>
        </p:spPr>
        <p:txBody>
          <a:bodyPr wrap="square" rtlCol="0">
            <a:spAutoFit/>
          </a:bodyPr>
          <a:lstStyle/>
          <a:p>
            <a:r>
              <a:rPr lang="zh-CN" altLang="en-US" b="1" dirty="0" smtClean="0">
                <a:solidFill>
                  <a:srgbClr val="C00000"/>
                </a:solidFill>
                <a:latin typeface="微软雅黑" panose="020B0503020204020204" pitchFamily="34" charset="-122"/>
                <a:ea typeface="微软雅黑" panose="020B0503020204020204" pitchFamily="34" charset="-122"/>
              </a:rPr>
              <a:t>互 补</a:t>
            </a:r>
            <a:endParaRPr lang="zh-CN" altLang="en-US" b="1" dirty="0">
              <a:solidFill>
                <a:srgbClr val="C00000"/>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119588" y="836377"/>
            <a:ext cx="2114550" cy="457200"/>
            <a:chOff x="9192260" y="706755"/>
            <a:chExt cx="2114550" cy="457200"/>
          </a:xfrm>
        </p:grpSpPr>
        <p:sp>
          <p:nvSpPr>
            <p:cNvPr id="10" name="圆角矩形 9"/>
            <p:cNvSpPr/>
            <p:nvPr/>
          </p:nvSpPr>
          <p:spPr>
            <a:xfrm>
              <a:off x="9192260" y="706755"/>
              <a:ext cx="529590" cy="457200"/>
            </a:xfrm>
            <a:prstGeom prst="roundRect">
              <a:avLst/>
            </a:prstGeom>
            <a:solidFill>
              <a:srgbClr val="FFFFFF">
                <a:lumMod val="75000"/>
              </a:srgbClr>
            </a:solidFill>
            <a:ln w="25400" cap="flat" cmpd="sng" algn="ctr">
              <a:solidFill>
                <a:srgbClr val="FFFFFF">
                  <a:lumMod val="65000"/>
                </a:srgbClr>
              </a:solidFill>
              <a:prstDash val="solid"/>
            </a:ln>
            <a:effectLst/>
          </p:spPr>
          <p:txBody>
            <a:bodyPr rtlCol="0" anchor="ctr">
              <a:noAutofit/>
            </a:bodyPr>
            <a:lstStyle/>
            <a:p>
              <a:pPr lvl="0" algn="ctr">
                <a:buClrTx/>
                <a:buSzTx/>
                <a:buFontTx/>
              </a:pPr>
              <a:r>
                <a:rPr lang="en-US" altLang="zh-CN" sz="2800" b="1" dirty="0">
                  <a:solidFill>
                    <a:srgbClr val="F9FBFA"/>
                  </a:solidFill>
                  <a:ea typeface="微软雅黑" panose="020B0503020204020204" pitchFamily="34" charset="-122"/>
                  <a:sym typeface="+mn-ea"/>
                </a:rPr>
                <a:t>1</a:t>
              </a:r>
              <a:endParaRPr lang="en-US" altLang="zh-CN" sz="2800" b="1" dirty="0">
                <a:solidFill>
                  <a:srgbClr val="F9FBFA"/>
                </a:solidFill>
                <a:ea typeface="微软雅黑" panose="020B0503020204020204" pitchFamily="34" charset="-122"/>
                <a:sym typeface="+mn-ea"/>
              </a:endParaRPr>
            </a:p>
          </p:txBody>
        </p:sp>
        <p:sp>
          <p:nvSpPr>
            <p:cNvPr id="11" name="圆角矩形 10"/>
            <p:cNvSpPr/>
            <p:nvPr/>
          </p:nvSpPr>
          <p:spPr>
            <a:xfrm>
              <a:off x="9984740" y="706755"/>
              <a:ext cx="529590" cy="457200"/>
            </a:xfrm>
            <a:prstGeom prst="roundRect">
              <a:avLst/>
            </a:prstGeom>
            <a:solidFill>
              <a:srgbClr val="ED6A13"/>
            </a:solidFill>
            <a:ln w="25400" cap="flat" cmpd="sng" algn="ctr">
              <a:solidFill>
                <a:srgbClr val="ED6A13">
                  <a:shade val="50000"/>
                </a:srgbClr>
              </a:solidFill>
              <a:prstDash val="solid"/>
            </a:ln>
            <a:effectLst/>
          </p:spPr>
          <p:txBody>
            <a:bodyPr rtlCol="0" anchor="ctr">
              <a:noAutofit/>
            </a:bodyPr>
            <a:lstStyle/>
            <a:p>
              <a:pPr lvl="0" algn="ctr">
                <a:buClrTx/>
                <a:buSzTx/>
                <a:buFontTx/>
              </a:pPr>
              <a:r>
                <a:rPr lang="en-US" altLang="zh-CN" sz="2800" b="1" dirty="0">
                  <a:solidFill>
                    <a:srgbClr val="F9FBFA"/>
                  </a:solidFill>
                  <a:ea typeface="微软雅黑" panose="020B0503020204020204" pitchFamily="34" charset="-122"/>
                  <a:sym typeface="+mn-ea"/>
                </a:rPr>
                <a:t>1</a:t>
              </a:r>
              <a:endParaRPr lang="en-US" altLang="zh-CN" sz="2800" b="1" dirty="0">
                <a:solidFill>
                  <a:srgbClr val="F9FBFA"/>
                </a:solidFill>
                <a:ea typeface="微软雅黑" panose="020B0503020204020204" pitchFamily="34" charset="-122"/>
                <a:sym typeface="+mn-ea"/>
              </a:endParaRPr>
            </a:p>
          </p:txBody>
        </p:sp>
        <p:sp>
          <p:nvSpPr>
            <p:cNvPr id="18" name="圆角矩形 17"/>
            <p:cNvSpPr/>
            <p:nvPr/>
          </p:nvSpPr>
          <p:spPr>
            <a:xfrm>
              <a:off x="10777220" y="706755"/>
              <a:ext cx="529590" cy="457200"/>
            </a:xfrm>
            <a:prstGeom prst="roundRect">
              <a:avLst/>
            </a:prstGeom>
            <a:solidFill>
              <a:srgbClr val="FFFFFF">
                <a:lumMod val="75000"/>
              </a:srgbClr>
            </a:solidFill>
            <a:ln w="25400" cap="flat" cmpd="sng" algn="ctr">
              <a:solidFill>
                <a:srgbClr val="FFFFFF">
                  <a:lumMod val="65000"/>
                </a:srgbClr>
              </a:solidFill>
              <a:prstDash val="solid"/>
            </a:ln>
            <a:effectLst/>
          </p:spPr>
          <p:txBody>
            <a:bodyPr rtlCol="0" anchor="ctr"/>
            <a:lstStyle/>
            <a:p>
              <a:pPr algn="ctr">
                <a:buClrTx/>
                <a:buSzTx/>
                <a:buFontTx/>
              </a:pPr>
              <a:r>
                <a:rPr lang="en-US" altLang="zh-CN" sz="2800" b="1" dirty="0">
                  <a:solidFill>
                    <a:srgbClr val="F9FBFA"/>
                  </a:solidFill>
                  <a:ea typeface="微软雅黑" panose="020B0503020204020204" pitchFamily="34" charset="-122"/>
                </a:rPr>
                <a:t>5</a:t>
              </a:r>
              <a:endParaRPr lang="en-US" altLang="zh-CN" sz="2800" b="1" dirty="0">
                <a:solidFill>
                  <a:srgbClr val="F9FBFA"/>
                </a:solidFill>
                <a:ea typeface="微软雅黑" panose="020B0503020204020204" pitchFamily="34" charset="-122"/>
              </a:endParaRPr>
            </a:p>
          </p:txBody>
        </p:sp>
        <p:sp>
          <p:nvSpPr>
            <p:cNvPr id="13" name="加号 12"/>
            <p:cNvSpPr/>
            <p:nvPr/>
          </p:nvSpPr>
          <p:spPr>
            <a:xfrm>
              <a:off x="9780905" y="849630"/>
              <a:ext cx="144780" cy="171450"/>
            </a:xfrm>
            <a:prstGeom prst="mathPlus">
              <a:avLst/>
            </a:prstGeom>
            <a:solidFill>
              <a:srgbClr val="FFFFFF">
                <a:lumMod val="75000"/>
              </a:srgbClr>
            </a:solidFill>
            <a:ln w="25400" cap="flat" cmpd="sng" algn="ctr">
              <a:solidFill>
                <a:srgbClr val="FFFFFF">
                  <a:lumMod val="65000"/>
                </a:srgbClr>
              </a:solidFill>
              <a:prstDash val="solid"/>
            </a:ln>
            <a:effectLst/>
          </p:spPr>
          <p:txBody>
            <a:bodyPr rtlCol="0" anchor="ctr"/>
            <a:lstStyle/>
            <a:p>
              <a:pPr algn="ctr"/>
              <a:endParaRPr lang="zh-CN" altLang="en-US" dirty="0">
                <a:ea typeface="微软雅黑" panose="020B0503020204020204" pitchFamily="34" charset="-122"/>
              </a:endParaRPr>
            </a:p>
          </p:txBody>
        </p:sp>
        <p:sp>
          <p:nvSpPr>
            <p:cNvPr id="15" name="加号 14"/>
            <p:cNvSpPr/>
            <p:nvPr/>
          </p:nvSpPr>
          <p:spPr>
            <a:xfrm>
              <a:off x="10573385" y="849630"/>
              <a:ext cx="144780" cy="171450"/>
            </a:xfrm>
            <a:prstGeom prst="mathPlus">
              <a:avLst/>
            </a:prstGeom>
            <a:solidFill>
              <a:srgbClr val="FFFFFF">
                <a:lumMod val="75000"/>
              </a:srgbClr>
            </a:solidFill>
            <a:ln w="25400" cap="flat" cmpd="sng" algn="ctr">
              <a:solidFill>
                <a:srgbClr val="FFFFFF">
                  <a:lumMod val="65000"/>
                </a:srgbClr>
              </a:solidFill>
              <a:prstDash val="solid"/>
            </a:ln>
            <a:effectLst/>
          </p:spPr>
          <p:txBody>
            <a:bodyPr rtlCol="0" anchor="ctr"/>
            <a:lstStyle/>
            <a:p>
              <a:pPr algn="ctr"/>
              <a:endParaRPr lang="zh-CN" altLang="en-US" dirty="0">
                <a:ea typeface="微软雅黑" panose="020B0503020204020204" pitchFamily="34" charset="-122"/>
              </a:endParaRPr>
            </a:p>
          </p:txBody>
        </p:sp>
      </p:grpSp>
      <p:sp>
        <p:nvSpPr>
          <p:cNvPr id="2" name="标题 1"/>
          <p:cNvSpPr>
            <a:spLocks noGrp="1"/>
          </p:cNvSpPr>
          <p:nvPr>
            <p:ph type="title"/>
          </p:nvPr>
        </p:nvSpPr>
        <p:spPr>
          <a:xfrm>
            <a:off x="2639695" y="836295"/>
            <a:ext cx="7232650" cy="575945"/>
          </a:xfrm>
        </p:spPr>
        <p:txBody>
          <a:bodyPr/>
          <a:lstStyle/>
          <a:p>
            <a:r>
              <a:rPr lang="zh-CN" altLang="en-US" sz="2400" dirty="0"/>
              <a:t>责任</a:t>
            </a:r>
            <a:r>
              <a:rPr lang="zh-CN" altLang="en-US" sz="2400" dirty="0" smtClean="0"/>
              <a:t>落实</a:t>
            </a:r>
            <a:r>
              <a:rPr lang="en-US" altLang="zh-CN" sz="2400" dirty="0" smtClean="0"/>
              <a:t>——</a:t>
            </a:r>
            <a:r>
              <a:rPr lang="zh-CN" altLang="en-US" sz="2400" dirty="0"/>
              <a:t>构建深度嵌入业务流程的</a:t>
            </a:r>
            <a:r>
              <a:rPr lang="zh-CN" altLang="en-US" sz="2400" dirty="0" smtClean="0"/>
              <a:t>责任制</a:t>
            </a:r>
            <a:endParaRPr lang="zh-CN" altLang="en-US" sz="2400" dirty="0" smtClean="0"/>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1550125" y="5239906"/>
            <a:ext cx="2008508" cy="1219200"/>
          </a:xfrm>
          <a:prstGeom prst="rect">
            <a:avLst/>
          </a:prstGeom>
        </p:spPr>
      </p:pic>
      <p:pic>
        <p:nvPicPr>
          <p:cNvPr id="12" name="图片 11"/>
          <p:cNvPicPr>
            <a:picLocks noChangeAspect="1"/>
          </p:cNvPicPr>
          <p:nvPr/>
        </p:nvPicPr>
        <p:blipFill>
          <a:blip r:embed="rId2"/>
          <a:stretch>
            <a:fillRect/>
          </a:stretch>
        </p:blipFill>
        <p:spPr>
          <a:xfrm>
            <a:off x="3550238" y="5385059"/>
            <a:ext cx="1970195" cy="1022130"/>
          </a:xfrm>
          <a:prstGeom prst="rect">
            <a:avLst/>
          </a:prstGeom>
        </p:spPr>
      </p:pic>
      <p:sp>
        <p:nvSpPr>
          <p:cNvPr id="16" name="文本框 15"/>
          <p:cNvSpPr txBox="1"/>
          <p:nvPr/>
        </p:nvSpPr>
        <p:spPr>
          <a:xfrm>
            <a:off x="3804965" y="6432059"/>
            <a:ext cx="657740" cy="369314"/>
          </a:xfrm>
          <a:prstGeom prst="rect">
            <a:avLst/>
          </a:prstGeom>
          <a:noFill/>
          <a:ln>
            <a:solidFill>
              <a:srgbClr val="FFFFFF">
                <a:lumMod val="65000"/>
              </a:srgbClr>
            </a:solidFill>
          </a:ln>
        </p:spPr>
        <p:txBody>
          <a:bodyPr wrap="square" lIns="121901" tIns="60951" rIns="121901" bIns="60951" rtlCol="0">
            <a:spAutoFit/>
          </a:bodyPr>
          <a:lstStyle/>
          <a:p>
            <a:pPr defTabSz="1219200"/>
            <a:r>
              <a:rPr lang="zh-CN" altLang="en-US" sz="800" dirty="0">
                <a:solidFill>
                  <a:srgbClr val="FFFFFF">
                    <a:lumMod val="65000"/>
                  </a:srgbClr>
                </a:solidFill>
                <a:latin typeface="微软雅黑" panose="020B0503020204020204" pitchFamily="34" charset="-122"/>
                <a:ea typeface="微软雅黑" panose="020B0503020204020204" pitchFamily="34" charset="-122"/>
              </a:rPr>
              <a:t>其他设计方式</a:t>
            </a:r>
            <a:endParaRPr lang="zh-CN" altLang="en-US" sz="800" dirty="0">
              <a:solidFill>
                <a:srgbClr val="FFFFFF">
                  <a:lumMod val="65000"/>
                </a:srgbClr>
              </a:solidFill>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3"/>
          <a:stretch>
            <a:fillRect/>
          </a:stretch>
        </p:blipFill>
        <p:spPr>
          <a:xfrm>
            <a:off x="5934478" y="5385060"/>
            <a:ext cx="3124222" cy="1046999"/>
          </a:xfrm>
          <a:prstGeom prst="rect">
            <a:avLst/>
          </a:prstGeom>
        </p:spPr>
      </p:pic>
      <p:sp>
        <p:nvSpPr>
          <p:cNvPr id="18" name="矩形 17"/>
          <p:cNvSpPr/>
          <p:nvPr/>
        </p:nvSpPr>
        <p:spPr>
          <a:xfrm>
            <a:off x="9120832" y="5385062"/>
            <a:ext cx="594066" cy="875415"/>
          </a:xfrm>
          <a:prstGeom prst="rect">
            <a:avLst/>
          </a:prstGeom>
          <a:noFill/>
          <a:ln w="3175" cap="flat" cmpd="sng" algn="ctr">
            <a:solidFill>
              <a:schemeClr val="bg1">
                <a:lumMod val="50000"/>
              </a:schemeClr>
            </a:solidFill>
            <a:prstDash val="solid"/>
          </a:ln>
          <a:effectLst/>
        </p:spPr>
        <p:style>
          <a:lnRef idx="2">
            <a:srgbClr val="00AAE8">
              <a:shade val="50000"/>
            </a:srgbClr>
          </a:lnRef>
          <a:fillRef idx="1">
            <a:srgbClr val="00AAE8"/>
          </a:fillRef>
          <a:effectRef idx="0">
            <a:srgbClr val="00AAE8"/>
          </a:effectRef>
          <a:fontRef idx="minor">
            <a:srgbClr val="FFFFFF"/>
          </a:fontRef>
        </p:style>
        <p:txBody>
          <a:bodyPr lIns="121901" tIns="60951" rIns="121901" bIns="60951" rtlCol="0" anchor="ctr"/>
          <a:lstStyle/>
          <a:p>
            <a:pPr algn="ctr" defTabSz="1219200"/>
            <a:r>
              <a:rPr lang="en-US" altLang="zh-CN" sz="2400" b="1" dirty="0">
                <a:solidFill>
                  <a:schemeClr val="tx2"/>
                </a:solidFill>
                <a:latin typeface="Arial" panose="020B0604020202020204"/>
                <a:ea typeface="微软雅黑" panose="020B0503020204020204" pitchFamily="34" charset="-122"/>
              </a:rPr>
              <a:t>…….</a:t>
            </a:r>
            <a:endParaRPr lang="zh-CN" altLang="en-US" sz="2400" b="1" dirty="0">
              <a:solidFill>
                <a:schemeClr val="tx2"/>
              </a:solidFill>
              <a:latin typeface="Arial" panose="020B0604020202020204"/>
              <a:ea typeface="微软雅黑" panose="020B0503020204020204" pitchFamily="34" charset="-122"/>
            </a:endParaRPr>
          </a:p>
        </p:txBody>
      </p:sp>
      <p:cxnSp>
        <p:nvCxnSpPr>
          <p:cNvPr id="21" name="直接连接符 20"/>
          <p:cNvCxnSpPr>
            <a:stCxn id="28" idx="3"/>
            <a:endCxn id="17" idx="1"/>
          </p:cNvCxnSpPr>
          <p:nvPr/>
        </p:nvCxnSpPr>
        <p:spPr>
          <a:xfrm>
            <a:off x="5582564" y="5882561"/>
            <a:ext cx="352425" cy="26035"/>
          </a:xfrm>
          <a:prstGeom prst="line">
            <a:avLst/>
          </a:prstGeom>
          <a:noFill/>
          <a:ln w="9525" cap="flat" cmpd="sng" algn="ctr">
            <a:solidFill>
              <a:srgbClr val="3B3837"/>
            </a:solidFill>
            <a:prstDash val="solid"/>
          </a:ln>
          <a:effectLst/>
        </p:spPr>
        <p:style>
          <a:lnRef idx="1">
            <a:srgbClr val="00AAE8"/>
          </a:lnRef>
          <a:fillRef idx="0">
            <a:srgbClr val="00AAE8"/>
          </a:fillRef>
          <a:effectRef idx="0">
            <a:srgbClr val="00AAE8"/>
          </a:effectRef>
          <a:fontRef idx="minor">
            <a:srgbClr val="004A86"/>
          </a:fontRef>
        </p:style>
      </p:cxnSp>
      <p:sp>
        <p:nvSpPr>
          <p:cNvPr id="27" name="上箭头 26"/>
          <p:cNvSpPr/>
          <p:nvPr/>
        </p:nvSpPr>
        <p:spPr>
          <a:xfrm>
            <a:off x="4978005" y="5042959"/>
            <a:ext cx="162018" cy="274380"/>
          </a:xfrm>
          <a:prstGeom prst="upArrow">
            <a:avLst/>
          </a:prstGeom>
          <a:solidFill>
            <a:srgbClr val="ED6C00">
              <a:lumMod val="75000"/>
            </a:srgbClr>
          </a:solidFill>
          <a:ln w="25400" cap="flat" cmpd="sng" algn="ctr">
            <a:solidFill>
              <a:srgbClr val="ED6C00">
                <a:lumMod val="75000"/>
              </a:srgbClr>
            </a:solidFill>
            <a:prstDash val="solid"/>
          </a:ln>
          <a:effectLst/>
        </p:spPr>
        <p:style>
          <a:lnRef idx="2">
            <a:srgbClr val="00AAE8">
              <a:shade val="50000"/>
            </a:srgbClr>
          </a:lnRef>
          <a:fillRef idx="1">
            <a:srgbClr val="00AAE8"/>
          </a:fillRef>
          <a:effectRef idx="0">
            <a:srgbClr val="00AAE8"/>
          </a:effectRef>
          <a:fontRef idx="minor">
            <a:srgbClr val="FFFFFF"/>
          </a:fontRef>
        </p:style>
        <p:txBody>
          <a:bodyPr lIns="121901" tIns="60951" rIns="121901" bIns="60951" rtlCol="0" anchor="ctr"/>
          <a:lstStyle/>
          <a:p>
            <a:pPr algn="ctr" defTabSz="1219200"/>
            <a:endParaRPr lang="zh-CN" altLang="en-US" sz="2400" dirty="0">
              <a:solidFill>
                <a:srgbClr val="FFFFFF"/>
              </a:solidFill>
              <a:latin typeface="Arial" panose="020B0604020202020204"/>
              <a:ea typeface="微软雅黑" panose="020B0503020204020204" pitchFamily="34" charset="-122"/>
            </a:endParaRPr>
          </a:p>
        </p:txBody>
      </p:sp>
      <p:sp>
        <p:nvSpPr>
          <p:cNvPr id="28" name="矩形 27"/>
          <p:cNvSpPr/>
          <p:nvPr/>
        </p:nvSpPr>
        <p:spPr>
          <a:xfrm>
            <a:off x="4535464" y="5330864"/>
            <a:ext cx="1047101" cy="1103395"/>
          </a:xfrm>
          <a:prstGeom prst="rect">
            <a:avLst/>
          </a:prstGeom>
          <a:noFill/>
          <a:ln w="25400" cap="flat" cmpd="sng" algn="ctr">
            <a:solidFill>
              <a:srgbClr val="ED6C00">
                <a:lumMod val="75000"/>
              </a:srgbClr>
            </a:solidFill>
            <a:prstDash val="solid"/>
          </a:ln>
          <a:effectLst/>
        </p:spPr>
        <p:style>
          <a:lnRef idx="2">
            <a:srgbClr val="00AAE8">
              <a:shade val="50000"/>
            </a:srgbClr>
          </a:lnRef>
          <a:fillRef idx="1">
            <a:srgbClr val="00AAE8"/>
          </a:fillRef>
          <a:effectRef idx="0">
            <a:srgbClr val="00AAE8"/>
          </a:effectRef>
          <a:fontRef idx="minor">
            <a:srgbClr val="FFFFFF"/>
          </a:fontRef>
        </p:style>
        <p:txBody>
          <a:bodyPr lIns="121901" tIns="60951" rIns="121901" bIns="60951" rtlCol="0" anchor="ctr"/>
          <a:lstStyle/>
          <a:p>
            <a:pPr algn="ctr" defTabSz="1219200"/>
            <a:endParaRPr lang="zh-CN" altLang="en-US" sz="2400" dirty="0">
              <a:solidFill>
                <a:srgbClr val="FFFFFF"/>
              </a:solidFill>
              <a:latin typeface="Arial" panose="020B0604020202020204"/>
              <a:ea typeface="微软雅黑" panose="020B0503020204020204" pitchFamily="34" charset="-122"/>
            </a:endParaRPr>
          </a:p>
        </p:txBody>
      </p:sp>
      <p:sp>
        <p:nvSpPr>
          <p:cNvPr id="29" name="上箭头 28"/>
          <p:cNvSpPr/>
          <p:nvPr/>
        </p:nvSpPr>
        <p:spPr>
          <a:xfrm>
            <a:off x="7501235" y="5017429"/>
            <a:ext cx="134216" cy="299911"/>
          </a:xfrm>
          <a:prstGeom prst="upArrow">
            <a:avLst/>
          </a:prstGeom>
          <a:solidFill>
            <a:srgbClr val="ED6C00">
              <a:lumMod val="75000"/>
            </a:srgbClr>
          </a:solidFill>
          <a:ln w="25400" cap="flat" cmpd="sng" algn="ctr">
            <a:solidFill>
              <a:srgbClr val="ED6C00">
                <a:lumMod val="75000"/>
              </a:srgbClr>
            </a:solidFill>
            <a:prstDash val="solid"/>
          </a:ln>
          <a:effectLst/>
        </p:spPr>
        <p:style>
          <a:lnRef idx="2">
            <a:srgbClr val="00AAE8">
              <a:shade val="50000"/>
            </a:srgbClr>
          </a:lnRef>
          <a:fillRef idx="1">
            <a:srgbClr val="00AAE8"/>
          </a:fillRef>
          <a:effectRef idx="0">
            <a:srgbClr val="00AAE8"/>
          </a:effectRef>
          <a:fontRef idx="minor">
            <a:srgbClr val="FFFFFF"/>
          </a:fontRef>
        </p:style>
        <p:txBody>
          <a:bodyPr lIns="121901" tIns="60951" rIns="121901" bIns="60951" rtlCol="0" anchor="ctr"/>
          <a:lstStyle/>
          <a:p>
            <a:pPr algn="ctr" defTabSz="1219200"/>
            <a:endParaRPr lang="zh-CN" altLang="en-US" sz="2400" dirty="0">
              <a:solidFill>
                <a:srgbClr val="FFFFFF"/>
              </a:solidFill>
              <a:latin typeface="Arial" panose="020B0604020202020204"/>
              <a:ea typeface="微软雅黑" panose="020B0503020204020204" pitchFamily="34" charset="-122"/>
            </a:endParaRPr>
          </a:p>
        </p:txBody>
      </p:sp>
      <p:sp>
        <p:nvSpPr>
          <p:cNvPr id="30" name="矩形 29"/>
          <p:cNvSpPr/>
          <p:nvPr/>
        </p:nvSpPr>
        <p:spPr>
          <a:xfrm>
            <a:off x="6946035" y="5355712"/>
            <a:ext cx="1101107" cy="1103395"/>
          </a:xfrm>
          <a:prstGeom prst="rect">
            <a:avLst/>
          </a:prstGeom>
          <a:noFill/>
          <a:ln w="25400" cap="flat" cmpd="sng" algn="ctr">
            <a:solidFill>
              <a:srgbClr val="ED6C00">
                <a:lumMod val="75000"/>
              </a:srgbClr>
            </a:solidFill>
            <a:prstDash val="solid"/>
          </a:ln>
          <a:effectLst/>
        </p:spPr>
        <p:style>
          <a:lnRef idx="2">
            <a:srgbClr val="00AAE8">
              <a:shade val="50000"/>
            </a:srgbClr>
          </a:lnRef>
          <a:fillRef idx="1">
            <a:srgbClr val="00AAE8"/>
          </a:fillRef>
          <a:effectRef idx="0">
            <a:srgbClr val="00AAE8"/>
          </a:effectRef>
          <a:fontRef idx="minor">
            <a:srgbClr val="FFFFFF"/>
          </a:fontRef>
        </p:style>
        <p:txBody>
          <a:bodyPr lIns="121901" tIns="60951" rIns="121901" bIns="60951" rtlCol="0" anchor="ctr"/>
          <a:lstStyle/>
          <a:p>
            <a:pPr algn="ctr" defTabSz="1219200"/>
            <a:endParaRPr lang="zh-CN" altLang="en-US" sz="2400" dirty="0">
              <a:solidFill>
                <a:srgbClr val="FFFFFF"/>
              </a:solidFill>
              <a:latin typeface="Arial" panose="020B0604020202020204"/>
              <a:ea typeface="微软雅黑" panose="020B0503020204020204" pitchFamily="34" charset="-122"/>
            </a:endParaRPr>
          </a:p>
        </p:txBody>
      </p:sp>
      <p:grpSp>
        <p:nvGrpSpPr>
          <p:cNvPr id="4" name="组合 3"/>
          <p:cNvGrpSpPr/>
          <p:nvPr/>
        </p:nvGrpSpPr>
        <p:grpSpPr>
          <a:xfrm>
            <a:off x="792803" y="1300132"/>
            <a:ext cx="5068686" cy="3715729"/>
            <a:chOff x="1272727" y="1132618"/>
            <a:chExt cx="4052935" cy="3923879"/>
          </a:xfrm>
        </p:grpSpPr>
        <p:pic>
          <p:nvPicPr>
            <p:cNvPr id="19" name="图片 18"/>
            <p:cNvPicPr>
              <a:picLocks noChangeAspect="1"/>
            </p:cNvPicPr>
            <p:nvPr/>
          </p:nvPicPr>
          <p:blipFill>
            <a:blip r:embed="rId4"/>
            <a:stretch>
              <a:fillRect/>
            </a:stretch>
          </p:blipFill>
          <p:spPr>
            <a:xfrm>
              <a:off x="1272727" y="1132618"/>
              <a:ext cx="4052935" cy="3923879"/>
            </a:xfrm>
            <a:prstGeom prst="rect">
              <a:avLst/>
            </a:prstGeom>
            <a:ln w="28575">
              <a:noFill/>
              <a:prstDash val="dash"/>
            </a:ln>
          </p:spPr>
        </p:pic>
        <p:sp>
          <p:nvSpPr>
            <p:cNvPr id="2" name="圆角矩形 1"/>
            <p:cNvSpPr/>
            <p:nvPr/>
          </p:nvSpPr>
          <p:spPr>
            <a:xfrm>
              <a:off x="1290721" y="3544312"/>
              <a:ext cx="4014446" cy="1224136"/>
            </a:xfrm>
            <a:prstGeom prst="roundRect">
              <a:avLst/>
            </a:prstGeom>
            <a:noFill/>
            <a:ln w="28575" cap="flat" cmpd="sng" algn="ctr">
              <a:solidFill>
                <a:srgbClr val="ED6C00"/>
              </a:solidFill>
              <a:prstDash val="dash"/>
            </a:ln>
            <a:effectLst/>
          </p:spPr>
          <p:style>
            <a:lnRef idx="2">
              <a:srgbClr val="00AAE8">
                <a:shade val="50000"/>
              </a:srgbClr>
            </a:lnRef>
            <a:fillRef idx="1">
              <a:srgbClr val="00AAE8"/>
            </a:fillRef>
            <a:effectRef idx="0">
              <a:srgbClr val="00AAE8"/>
            </a:effectRef>
            <a:fontRef idx="minor">
              <a:srgbClr val="FFFFFF"/>
            </a:fontRef>
          </p:style>
          <p:txBody>
            <a:bodyPr lIns="121901" tIns="60951" rIns="121901" bIns="60951" rtlCol="0" anchor="ctr"/>
            <a:lstStyle/>
            <a:p>
              <a:pPr algn="ctr" defTabSz="1219200"/>
              <a:endParaRPr lang="zh-CN" altLang="en-US" sz="2400" dirty="0">
                <a:solidFill>
                  <a:srgbClr val="FFFFFF"/>
                </a:solidFill>
                <a:latin typeface="Arial" panose="020B0604020202020204"/>
                <a:ea typeface="微软雅黑" panose="020B0503020204020204" pitchFamily="34" charset="-122"/>
              </a:endParaRPr>
            </a:p>
          </p:txBody>
        </p:sp>
      </p:grpSp>
      <p:grpSp>
        <p:nvGrpSpPr>
          <p:cNvPr id="5" name="组合 4"/>
          <p:cNvGrpSpPr/>
          <p:nvPr/>
        </p:nvGrpSpPr>
        <p:grpSpPr>
          <a:xfrm>
            <a:off x="6408070" y="1340768"/>
            <a:ext cx="5232545" cy="3676661"/>
            <a:chOff x="6408071" y="1132614"/>
            <a:chExt cx="4006628" cy="3884815"/>
          </a:xfrm>
        </p:grpSpPr>
        <p:pic>
          <p:nvPicPr>
            <p:cNvPr id="22" name="图片 21"/>
            <p:cNvPicPr>
              <a:picLocks noChangeAspect="1"/>
            </p:cNvPicPr>
            <p:nvPr/>
          </p:nvPicPr>
          <p:blipFill>
            <a:blip r:embed="rId5"/>
            <a:stretch>
              <a:fillRect/>
            </a:stretch>
          </p:blipFill>
          <p:spPr>
            <a:xfrm>
              <a:off x="6408071" y="1132614"/>
              <a:ext cx="4006628" cy="3884815"/>
            </a:xfrm>
            <a:prstGeom prst="rect">
              <a:avLst/>
            </a:prstGeom>
            <a:ln w="28575">
              <a:noFill/>
              <a:prstDash val="dash"/>
            </a:ln>
          </p:spPr>
        </p:pic>
        <p:sp>
          <p:nvSpPr>
            <p:cNvPr id="23" name="圆角矩形 22"/>
            <p:cNvSpPr/>
            <p:nvPr/>
          </p:nvSpPr>
          <p:spPr>
            <a:xfrm>
              <a:off x="6440805" y="3544570"/>
              <a:ext cx="3940810" cy="1160145"/>
            </a:xfrm>
            <a:prstGeom prst="roundRect">
              <a:avLst/>
            </a:prstGeom>
            <a:noFill/>
            <a:ln w="28575" cap="flat" cmpd="sng" algn="ctr">
              <a:solidFill>
                <a:srgbClr val="ED6C00"/>
              </a:solidFill>
              <a:prstDash val="dash"/>
            </a:ln>
            <a:effectLst/>
          </p:spPr>
          <p:style>
            <a:lnRef idx="2">
              <a:srgbClr val="00AAE8">
                <a:shade val="50000"/>
              </a:srgbClr>
            </a:lnRef>
            <a:fillRef idx="1">
              <a:srgbClr val="00AAE8"/>
            </a:fillRef>
            <a:effectRef idx="0">
              <a:srgbClr val="00AAE8"/>
            </a:effectRef>
            <a:fontRef idx="minor">
              <a:srgbClr val="FFFFFF"/>
            </a:fontRef>
          </p:style>
          <p:txBody>
            <a:bodyPr lIns="121901" tIns="60951" rIns="121901" bIns="60951" rtlCol="0" anchor="ctr"/>
            <a:lstStyle/>
            <a:p>
              <a:pPr algn="ctr" defTabSz="1219200"/>
              <a:endParaRPr lang="zh-CN" altLang="en-US" sz="2400" dirty="0">
                <a:solidFill>
                  <a:srgbClr val="FFFFFF"/>
                </a:solidFill>
                <a:latin typeface="Arial" panose="020B0604020202020204"/>
                <a:ea typeface="微软雅黑" panose="020B0503020204020204" pitchFamily="34" charset="-122"/>
              </a:endParaRPr>
            </a:p>
          </p:txBody>
        </p:sp>
      </p:grpSp>
      <p:sp>
        <p:nvSpPr>
          <p:cNvPr id="3" name="标题 2"/>
          <p:cNvSpPr>
            <a:spLocks noGrp="1"/>
          </p:cNvSpPr>
          <p:nvPr>
            <p:ph type="title"/>
          </p:nvPr>
        </p:nvSpPr>
        <p:spPr/>
        <p:txBody>
          <a:bodyPr/>
          <a:lstStyle/>
          <a:p>
            <a:r>
              <a:rPr lang="zh-CN" altLang="en-US" sz="2400" dirty="0"/>
              <a:t>责任嵌入</a:t>
            </a:r>
            <a:r>
              <a:rPr lang="zh-CN" altLang="en-US" sz="2400" dirty="0" smtClean="0"/>
              <a:t>流程</a:t>
            </a:r>
            <a:endParaRPr lang="zh-CN" altLang="en-US" sz="2400" dirty="0" smtClean="0"/>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p:txBody>
          <a:bodyPr/>
          <a:p>
            <a:r>
              <a:rPr lang="zh-CN" altLang="en-US" sz="2000">
                <a:sym typeface="+mn-ea"/>
              </a:rPr>
              <a:t>大修管理</a:t>
            </a:r>
            <a:r>
              <a:rPr sz="2000" dirty="0">
                <a:solidFill>
                  <a:srgbClr val="004A86"/>
                </a:solidFill>
                <a:sym typeface="+mn-ea"/>
              </a:rPr>
              <a:t>推广应用“三三”制，责任链条全面落地</a:t>
            </a:r>
            <a:endParaRPr lang="zh-CN" altLang="en-US" sz="2000" dirty="0">
              <a:solidFill>
                <a:srgbClr val="004A86"/>
              </a:solidFill>
              <a:sym typeface="+mn-ea"/>
            </a:endParaRPr>
          </a:p>
        </p:txBody>
      </p:sp>
      <p:pic>
        <p:nvPicPr>
          <p:cNvPr id="12" name="图片 11"/>
          <p:cNvPicPr>
            <a:picLocks noChangeAspect="1"/>
          </p:cNvPicPr>
          <p:nvPr/>
        </p:nvPicPr>
        <p:blipFill>
          <a:blip r:embed="rId1"/>
          <a:stretch>
            <a:fillRect/>
          </a:stretch>
        </p:blipFill>
        <p:spPr>
          <a:xfrm>
            <a:off x="1170940" y="1847215"/>
            <a:ext cx="9778365" cy="3380740"/>
          </a:xfrm>
          <a:prstGeom prst="rect">
            <a:avLst/>
          </a:prstGeom>
          <a:ln w="12700" cmpd="sng">
            <a:solidFill>
              <a:schemeClr val="accent1">
                <a:shade val="50000"/>
              </a:schemeClr>
            </a:solidFill>
            <a:prstDash val="solid"/>
          </a:ln>
        </p:spPr>
      </p:pic>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圆角矩形 33"/>
          <p:cNvSpPr/>
          <p:nvPr/>
        </p:nvSpPr>
        <p:spPr>
          <a:xfrm flipV="1">
            <a:off x="638695" y="2035553"/>
            <a:ext cx="5601322" cy="4500910"/>
          </a:xfrm>
          <a:prstGeom prst="roundRect">
            <a:avLst>
              <a:gd name="adj" fmla="val 7025"/>
            </a:avLst>
          </a:prstGeom>
          <a:solidFill>
            <a:srgbClr val="C0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endParaRPr lang="zh-CN" altLang="en-US" sz="1600" b="1">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3071495" y="824230"/>
            <a:ext cx="9560560" cy="575945"/>
          </a:xfrm>
        </p:spPr>
        <p:txBody>
          <a:bodyPr/>
          <a:lstStyle/>
          <a:p>
            <a:r>
              <a:rPr lang="zh-CN" altLang="en-US" sz="2400" dirty="0"/>
              <a:t>管理和技术：深化改革、着力创新，系统提升管理水平</a:t>
            </a:r>
            <a:endParaRPr lang="zh-CN" altLang="en-US" sz="2400" dirty="0"/>
          </a:p>
        </p:txBody>
      </p:sp>
      <p:sp>
        <p:nvSpPr>
          <p:cNvPr id="11" name="同侧圆角矩形 10"/>
          <p:cNvSpPr/>
          <p:nvPr/>
        </p:nvSpPr>
        <p:spPr>
          <a:xfrm>
            <a:off x="451792" y="1412777"/>
            <a:ext cx="11260832" cy="430709"/>
          </a:xfrm>
          <a:prstGeom prst="round2Same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mj-lt"/>
            </a:pPr>
            <a:r>
              <a:rPr lang="en-US" altLang="zh-CN" sz="2000" b="1" dirty="0" smtClean="0">
                <a:solidFill>
                  <a:schemeClr val="tx2"/>
                </a:solidFill>
                <a:latin typeface="微软雅黑" panose="020B0503020204020204" pitchFamily="34" charset="-122"/>
                <a:ea typeface="微软雅黑" panose="020B0503020204020204" pitchFamily="34" charset="-122"/>
              </a:rPr>
              <a:t>A.</a:t>
            </a:r>
            <a:r>
              <a:rPr lang="zh-CN" altLang="en-US" sz="2000" b="1" dirty="0" smtClean="0">
                <a:solidFill>
                  <a:schemeClr val="tx2"/>
                </a:solidFill>
                <a:latin typeface="微软雅黑" panose="020B0503020204020204" pitchFamily="34" charset="-122"/>
                <a:ea typeface="微软雅黑" panose="020B0503020204020204" pitchFamily="34" charset="-122"/>
              </a:rPr>
              <a:t>党建</a:t>
            </a:r>
            <a:r>
              <a:rPr lang="zh-CN" altLang="en-US" sz="2000" b="1" dirty="0">
                <a:solidFill>
                  <a:schemeClr val="tx2"/>
                </a:solidFill>
                <a:latin typeface="微软雅黑" panose="020B0503020204020204" pitchFamily="34" charset="-122"/>
                <a:ea typeface="微软雅黑" panose="020B0503020204020204" pitchFamily="34" charset="-122"/>
              </a:rPr>
              <a:t>融合</a:t>
            </a:r>
            <a:r>
              <a:rPr lang="en-US" altLang="zh-CN" sz="2000" b="1" dirty="0">
                <a:solidFill>
                  <a:schemeClr val="tx2"/>
                </a:solidFill>
                <a:latin typeface="微软雅黑" panose="020B0503020204020204" pitchFamily="34" charset="-122"/>
                <a:ea typeface="微软雅黑" panose="020B0503020204020204" pitchFamily="34" charset="-122"/>
              </a:rPr>
              <a:t>——</a:t>
            </a:r>
            <a:r>
              <a:rPr lang="zh-CN" altLang="en-US" sz="2000" b="1" dirty="0">
                <a:solidFill>
                  <a:schemeClr val="tx2"/>
                </a:solidFill>
                <a:latin typeface="微软雅黑" panose="020B0503020204020204" pitchFamily="34" charset="-122"/>
                <a:ea typeface="微软雅黑" panose="020B0503020204020204" pitchFamily="34" charset="-122"/>
              </a:rPr>
              <a:t>促进党建与中心工作深度融合</a:t>
            </a:r>
            <a:endParaRPr lang="zh-CN" altLang="en-US" sz="2000" b="1" dirty="0">
              <a:solidFill>
                <a:schemeClr val="tx2"/>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7191022" y="1412777"/>
            <a:ext cx="4521602" cy="2492183"/>
            <a:chOff x="695400" y="1929532"/>
            <a:chExt cx="4565600" cy="2766122"/>
          </a:xfrm>
        </p:grpSpPr>
        <p:sp>
          <p:nvSpPr>
            <p:cNvPr id="18" name="圆角矩形 17"/>
            <p:cNvSpPr/>
            <p:nvPr/>
          </p:nvSpPr>
          <p:spPr>
            <a:xfrm flipV="1">
              <a:off x="695400" y="1929532"/>
              <a:ext cx="4565600" cy="2766122"/>
            </a:xfrm>
            <a:prstGeom prst="roundRect">
              <a:avLst>
                <a:gd name="adj" fmla="val 7025"/>
              </a:avLst>
            </a:prstGeom>
            <a:solidFill>
              <a:srgbClr val="C0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endParaRPr lang="zh-CN" altLang="en-US" sz="1600" b="1">
                <a:latin typeface="微软雅黑" panose="020B0503020204020204" pitchFamily="34" charset="-122"/>
                <a:ea typeface="微软雅黑" panose="020B0503020204020204" pitchFamily="34" charset="-122"/>
              </a:endParaRPr>
            </a:p>
          </p:txBody>
        </p:sp>
        <p:sp>
          <p:nvSpPr>
            <p:cNvPr id="12" name="矩形 11"/>
            <p:cNvSpPr>
              <a:spLocks noChangeArrowheads="1"/>
            </p:cNvSpPr>
            <p:nvPr/>
          </p:nvSpPr>
          <p:spPr bwMode="auto">
            <a:xfrm>
              <a:off x="767408" y="1965604"/>
              <a:ext cx="4364479" cy="3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wrap="square" lIns="68580" tIns="34290" rIns="68580" bIns="34290" anchor="ctr">
              <a:spAutoFit/>
            </a:bodyPr>
            <a:lstStyle/>
            <a:p>
              <a:pPr marL="285750" indent="-285750" fontAlgn="auto">
                <a:spcBef>
                  <a:spcPts val="0"/>
                </a:spcBef>
                <a:spcAft>
                  <a:spcPts val="0"/>
                </a:spcAft>
                <a:buFont typeface="Wingdings" panose="05000000000000000000" charset="0"/>
                <a:buChar char="n"/>
                <a:defRPr/>
              </a:pPr>
              <a:r>
                <a:rPr lang="zh-CN" altLang="en-US" sz="1600" b="1" dirty="0">
                  <a:solidFill>
                    <a:schemeClr val="bg1"/>
                  </a:solidFill>
                  <a:latin typeface="微软雅黑" panose="020B0503020204020204" pitchFamily="34" charset="-122"/>
                  <a:ea typeface="微软雅黑" panose="020B0503020204020204" pitchFamily="34" charset="-122"/>
                </a:rPr>
                <a:t>机制创新：“一岗双责”指标盘</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a:srcRect t="37963"/>
            <a:stretch>
              <a:fillRect/>
            </a:stretch>
          </p:blipFill>
          <p:spPr>
            <a:xfrm>
              <a:off x="915616" y="3141025"/>
              <a:ext cx="4140835" cy="1477010"/>
            </a:xfrm>
            <a:prstGeom prst="rect">
              <a:avLst/>
            </a:prstGeom>
          </p:spPr>
        </p:pic>
        <p:pic>
          <p:nvPicPr>
            <p:cNvPr id="17" name="图片 16"/>
            <p:cNvPicPr>
              <a:picLocks noChangeAspect="1"/>
            </p:cNvPicPr>
            <p:nvPr/>
          </p:nvPicPr>
          <p:blipFill>
            <a:blip r:embed="rId2"/>
            <a:stretch>
              <a:fillRect/>
            </a:stretch>
          </p:blipFill>
          <p:spPr>
            <a:xfrm>
              <a:off x="907996" y="2308483"/>
              <a:ext cx="4148455" cy="819785"/>
            </a:xfrm>
            <a:prstGeom prst="rect">
              <a:avLst/>
            </a:prstGeom>
          </p:spPr>
        </p:pic>
      </p:grpSp>
      <p:grpSp>
        <p:nvGrpSpPr>
          <p:cNvPr id="25" name="组合 24"/>
          <p:cNvGrpSpPr/>
          <p:nvPr/>
        </p:nvGrpSpPr>
        <p:grpSpPr>
          <a:xfrm>
            <a:off x="6446243" y="3994653"/>
            <a:ext cx="4664679" cy="2541810"/>
            <a:chOff x="5447928" y="1929532"/>
            <a:chExt cx="4605078" cy="2766122"/>
          </a:xfrm>
        </p:grpSpPr>
        <p:sp>
          <p:nvSpPr>
            <p:cNvPr id="19" name="圆角矩形 18"/>
            <p:cNvSpPr/>
            <p:nvPr/>
          </p:nvSpPr>
          <p:spPr>
            <a:xfrm flipV="1">
              <a:off x="5447928" y="1929532"/>
              <a:ext cx="4605078" cy="2766122"/>
            </a:xfrm>
            <a:prstGeom prst="roundRect">
              <a:avLst>
                <a:gd name="adj" fmla="val 7025"/>
              </a:avLst>
            </a:prstGeom>
            <a:solidFill>
              <a:srgbClr val="C0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endParaRPr lang="zh-CN" altLang="en-US" sz="1600" b="1">
                <a:latin typeface="微软雅黑" panose="020B0503020204020204" pitchFamily="34" charset="-122"/>
                <a:ea typeface="微软雅黑" panose="020B0503020204020204" pitchFamily="34" charset="-122"/>
              </a:endParaRPr>
            </a:p>
          </p:txBody>
        </p:sp>
        <p:pic>
          <p:nvPicPr>
            <p:cNvPr id="23" name="图片 22"/>
            <p:cNvPicPr>
              <a:picLocks noChangeAspect="1"/>
            </p:cNvPicPr>
            <p:nvPr/>
          </p:nvPicPr>
          <p:blipFill>
            <a:blip r:embed="rId3"/>
            <a:stretch>
              <a:fillRect/>
            </a:stretch>
          </p:blipFill>
          <p:spPr>
            <a:xfrm>
              <a:off x="5866561" y="2325623"/>
              <a:ext cx="3849370" cy="2244090"/>
            </a:xfrm>
            <a:prstGeom prst="rect">
              <a:avLst/>
            </a:prstGeom>
          </p:spPr>
        </p:pic>
        <p:sp>
          <p:nvSpPr>
            <p:cNvPr id="24" name="矩形 23"/>
            <p:cNvSpPr>
              <a:spLocks noChangeArrowheads="1"/>
            </p:cNvSpPr>
            <p:nvPr/>
          </p:nvSpPr>
          <p:spPr bwMode="auto">
            <a:xfrm>
              <a:off x="5519936" y="1996456"/>
              <a:ext cx="4364479" cy="3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wrap="square" lIns="68580" tIns="34290" rIns="68580" bIns="34290" anchor="ctr">
              <a:spAutoFit/>
            </a:bodyPr>
            <a:lstStyle/>
            <a:p>
              <a:pPr marL="285750" indent="-285750" fontAlgn="auto">
                <a:spcBef>
                  <a:spcPts val="0"/>
                </a:spcBef>
                <a:spcAft>
                  <a:spcPts val="0"/>
                </a:spcAft>
                <a:buFont typeface="Wingdings" panose="05000000000000000000" charset="0"/>
                <a:buChar char="n"/>
                <a:defRPr/>
              </a:pPr>
              <a:r>
                <a:rPr lang="zh-CN" altLang="en-US" sz="1600" b="1" dirty="0">
                  <a:solidFill>
                    <a:schemeClr val="bg1"/>
                  </a:solidFill>
                  <a:latin typeface="微软雅黑" panose="020B0503020204020204" pitchFamily="34" charset="-122"/>
                  <a:ea typeface="微软雅黑" panose="020B0503020204020204" pitchFamily="34" charset="-122"/>
                </a:rPr>
                <a:t>方式创新：开展“一区两队一岗”活动</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sp>
        <p:nvSpPr>
          <p:cNvPr id="28" name="TextBox 8"/>
          <p:cNvSpPr txBox="1">
            <a:spLocks noChangeArrowheads="1"/>
          </p:cNvSpPr>
          <p:nvPr/>
        </p:nvSpPr>
        <p:spPr bwMode="auto">
          <a:xfrm>
            <a:off x="750661" y="2219874"/>
            <a:ext cx="5377390" cy="1053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wrap="square" lIns="68580" tIns="34290" rIns="68580" bIns="34290" anchor="ctr">
            <a:spAutoFit/>
          </a:bodyPr>
          <a:lstStyle>
            <a:defPPr>
              <a:defRPr lang="zh-CN"/>
            </a:defPPr>
            <a:lvl1pPr marL="285750" indent="-285750" fontAlgn="auto">
              <a:spcBef>
                <a:spcPts val="0"/>
              </a:spcBef>
              <a:spcAft>
                <a:spcPts val="0"/>
              </a:spcAft>
              <a:buFont typeface="Wingdings" panose="05000000000000000000" charset="0"/>
              <a:buChar char="n"/>
              <a:defRPr sz="1600" b="1">
                <a:solidFill>
                  <a:schemeClr val="bg1"/>
                </a:solidFill>
                <a:latin typeface="微软雅黑" panose="020B0503020204020204" pitchFamily="34" charset="-122"/>
                <a:ea typeface="微软雅黑" panose="020B0503020204020204" pitchFamily="34" charset="-122"/>
              </a:defRPr>
            </a:lvl1pPr>
          </a:lstStyle>
          <a:p>
            <a:r>
              <a:rPr lang="zh-CN" altLang="en-US" dirty="0"/>
              <a:t>设置专职总支</a:t>
            </a:r>
            <a:r>
              <a:rPr lang="zh-CN" altLang="en-US" dirty="0"/>
              <a:t>副书记：加强基层组织建设和</a:t>
            </a:r>
            <a:r>
              <a:rPr lang="zh-CN" altLang="en-US" dirty="0"/>
              <a:t>管理</a:t>
            </a:r>
            <a:endParaRPr lang="zh-CN" altLang="en-US" dirty="0"/>
          </a:p>
          <a:p>
            <a:endParaRPr lang="zh-CN" altLang="en-US" dirty="0"/>
          </a:p>
          <a:p>
            <a:r>
              <a:rPr lang="zh-CN" altLang="en-US" dirty="0">
                <a:sym typeface="+mn-ea"/>
              </a:rPr>
              <a:t>发挥基层党支部堡垒作用：总结经验形成“一支一品”，创建示范党支部</a:t>
            </a:r>
            <a:endParaRPr lang="zh-CN" altLang="en-US" dirty="0">
              <a:sym typeface="+mn-ea"/>
            </a:endParaRPr>
          </a:p>
        </p:txBody>
      </p:sp>
      <p:sp>
        <p:nvSpPr>
          <p:cNvPr id="30" name="文本框 29"/>
          <p:cNvSpPr txBox="1"/>
          <p:nvPr/>
        </p:nvSpPr>
        <p:spPr>
          <a:xfrm>
            <a:off x="1194687" y="3323980"/>
            <a:ext cx="4897755" cy="1059180"/>
          </a:xfrm>
          <a:prstGeom prst="rect">
            <a:avLst/>
          </a:prstGeom>
          <a:noFill/>
        </p:spPr>
        <p:txBody>
          <a:bodyPr wrap="square" lIns="91435" tIns="45719" rIns="91435" bIns="45719" rtlCol="0">
            <a:spAutoFit/>
          </a:bodyPr>
          <a:lstStyle/>
          <a:p>
            <a:pPr defTabSz="914400">
              <a:lnSpc>
                <a:spcPct val="150000"/>
              </a:lnSpc>
              <a:buFont typeface="Arial" panose="020B0604020202020204" pitchFamily="34" charset="0"/>
              <a:defRPr/>
            </a:pPr>
            <a:r>
              <a:rPr lang="zh-CN" altLang="en-US" sz="1400" dirty="0">
                <a:solidFill>
                  <a:schemeClr val="bg1"/>
                </a:solidFill>
                <a:latin typeface="微软雅黑" panose="020B0503020204020204" pitchFamily="34" charset="-122"/>
                <a:ea typeface="微软雅黑" panose="020B0503020204020204" pitchFamily="34" charset="-122"/>
              </a:rPr>
              <a:t>举办“一支部一亮点、一支部一品牌”特色党建品牌创建活动，围绕中心、服务大局，充分发挥党组织战斗堡垒作用和党员先锋模范作用。</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862627" y="4633876"/>
            <a:ext cx="5215024" cy="1556361"/>
            <a:chOff x="3685" y="5174"/>
            <a:chExt cx="5860" cy="1752"/>
          </a:xfrm>
        </p:grpSpPr>
        <p:pic>
          <p:nvPicPr>
            <p:cNvPr id="32" name="图片 31"/>
            <p:cNvPicPr>
              <a:picLocks noChangeAspect="1"/>
            </p:cNvPicPr>
            <p:nvPr/>
          </p:nvPicPr>
          <p:blipFill>
            <a:blip r:embed="rId4"/>
            <a:srcRect b="42470"/>
            <a:stretch>
              <a:fillRect/>
            </a:stretch>
          </p:blipFill>
          <p:spPr>
            <a:xfrm>
              <a:off x="3685" y="5174"/>
              <a:ext cx="5860" cy="1211"/>
            </a:xfrm>
            <a:prstGeom prst="rect">
              <a:avLst/>
            </a:prstGeom>
          </p:spPr>
        </p:pic>
        <p:pic>
          <p:nvPicPr>
            <p:cNvPr id="33" name="图片 32"/>
            <p:cNvPicPr>
              <a:picLocks noChangeAspect="1"/>
            </p:cNvPicPr>
            <p:nvPr/>
          </p:nvPicPr>
          <p:blipFill>
            <a:blip r:embed="rId4"/>
            <a:srcRect t="72232"/>
            <a:stretch>
              <a:fillRect/>
            </a:stretch>
          </p:blipFill>
          <p:spPr>
            <a:xfrm>
              <a:off x="3685" y="6386"/>
              <a:ext cx="5860" cy="540"/>
            </a:xfrm>
            <a:prstGeom prst="rect">
              <a:avLst/>
            </a:prstGeom>
          </p:spPr>
        </p:pic>
      </p:grpSp>
      <p:grpSp>
        <p:nvGrpSpPr>
          <p:cNvPr id="35" name="组合 34"/>
          <p:cNvGrpSpPr/>
          <p:nvPr/>
        </p:nvGrpSpPr>
        <p:grpSpPr>
          <a:xfrm>
            <a:off x="332814" y="824230"/>
            <a:ext cx="2114550" cy="457200"/>
            <a:chOff x="8904605" y="810895"/>
            <a:chExt cx="2114550" cy="457200"/>
          </a:xfrm>
        </p:grpSpPr>
        <p:sp>
          <p:nvSpPr>
            <p:cNvPr id="36" name="圆角矩形 35"/>
            <p:cNvSpPr/>
            <p:nvPr/>
          </p:nvSpPr>
          <p:spPr>
            <a:xfrm>
              <a:off x="8904605" y="810895"/>
              <a:ext cx="529590" cy="457200"/>
            </a:xfrm>
            <a:prstGeom prst="roundRect">
              <a:avLst/>
            </a:prstGeom>
            <a:solidFill>
              <a:srgbClr val="FFFFFF">
                <a:lumMod val="75000"/>
              </a:srgbClr>
            </a:solidFill>
            <a:ln w="25400" cap="flat" cmpd="sng" algn="ctr">
              <a:solidFill>
                <a:srgbClr val="FFFFFF">
                  <a:lumMod val="65000"/>
                </a:srgbClr>
              </a:solidFill>
              <a:prstDash val="solid"/>
            </a:ln>
            <a:effectLst/>
          </p:spPr>
          <p:txBody>
            <a:bodyPr rtlCol="0" anchor="ctr">
              <a:noAutofit/>
            </a:bodyPr>
            <a:lstStyle/>
            <a:p>
              <a:pPr lvl="0" algn="ctr">
                <a:buClrTx/>
                <a:buSzTx/>
                <a:buFontTx/>
              </a:pPr>
              <a:r>
                <a:rPr lang="en-US" altLang="zh-CN" sz="2800" b="1" dirty="0">
                  <a:solidFill>
                    <a:srgbClr val="F9FBFA"/>
                  </a:solidFill>
                  <a:ea typeface="微软雅黑" panose="020B0503020204020204" pitchFamily="34" charset="-122"/>
                  <a:sym typeface="+mn-ea"/>
                </a:rPr>
                <a:t>1</a:t>
              </a:r>
              <a:endParaRPr lang="en-US" altLang="zh-CN" sz="2800" b="1" dirty="0">
                <a:solidFill>
                  <a:srgbClr val="F9FBFA"/>
                </a:solidFill>
                <a:ea typeface="微软雅黑" panose="020B0503020204020204" pitchFamily="34" charset="-122"/>
                <a:sym typeface="+mn-ea"/>
              </a:endParaRPr>
            </a:p>
          </p:txBody>
        </p:sp>
        <p:sp>
          <p:nvSpPr>
            <p:cNvPr id="37" name="圆角矩形 36"/>
            <p:cNvSpPr/>
            <p:nvPr/>
          </p:nvSpPr>
          <p:spPr>
            <a:xfrm>
              <a:off x="9697085" y="810895"/>
              <a:ext cx="529590" cy="457200"/>
            </a:xfrm>
            <a:prstGeom prst="roundRect">
              <a:avLst/>
            </a:prstGeom>
            <a:solidFill>
              <a:srgbClr val="FFFFFF">
                <a:lumMod val="75000"/>
              </a:srgbClr>
            </a:solidFill>
            <a:ln w="25400" cap="flat" cmpd="sng" algn="ctr">
              <a:solidFill>
                <a:srgbClr val="FFFFFF">
                  <a:lumMod val="65000"/>
                </a:srgbClr>
              </a:solidFill>
              <a:prstDash val="solid"/>
            </a:ln>
            <a:effectLst/>
          </p:spPr>
          <p:txBody>
            <a:bodyPr rtlCol="0" anchor="ctr">
              <a:noAutofit/>
            </a:bodyPr>
            <a:lstStyle/>
            <a:p>
              <a:pPr lvl="0" algn="ctr">
                <a:buClrTx/>
                <a:buSzTx/>
                <a:buFontTx/>
              </a:pPr>
              <a:r>
                <a:rPr lang="en-US" altLang="zh-CN" sz="2800" b="1" dirty="0">
                  <a:solidFill>
                    <a:srgbClr val="F9FBFA"/>
                  </a:solidFill>
                  <a:ea typeface="微软雅黑" panose="020B0503020204020204" pitchFamily="34" charset="-122"/>
                  <a:sym typeface="+mn-ea"/>
                </a:rPr>
                <a:t>1</a:t>
              </a:r>
              <a:endParaRPr lang="en-US" altLang="zh-CN" sz="2800" b="1" dirty="0">
                <a:solidFill>
                  <a:srgbClr val="F9FBFA"/>
                </a:solidFill>
                <a:ea typeface="微软雅黑" panose="020B0503020204020204" pitchFamily="34" charset="-122"/>
                <a:sym typeface="+mn-ea"/>
              </a:endParaRPr>
            </a:p>
          </p:txBody>
        </p:sp>
        <p:sp>
          <p:nvSpPr>
            <p:cNvPr id="38" name="圆角矩形 37"/>
            <p:cNvSpPr/>
            <p:nvPr/>
          </p:nvSpPr>
          <p:spPr>
            <a:xfrm>
              <a:off x="10489565" y="810895"/>
              <a:ext cx="529590" cy="457200"/>
            </a:xfrm>
            <a:prstGeom prst="roundRect">
              <a:avLst/>
            </a:prstGeom>
            <a:solidFill>
              <a:srgbClr val="ED6A13"/>
            </a:solidFill>
            <a:ln w="25400" cap="flat" cmpd="sng" algn="ctr">
              <a:solidFill>
                <a:srgbClr val="ED6A13">
                  <a:shade val="50000"/>
                </a:srgbClr>
              </a:solidFill>
              <a:prstDash val="solid"/>
            </a:ln>
            <a:effectLst/>
          </p:spPr>
          <p:txBody>
            <a:bodyPr rtlCol="0" anchor="ctr">
              <a:noAutofit/>
            </a:bodyPr>
            <a:lstStyle/>
            <a:p>
              <a:pPr lvl="0" algn="ctr">
                <a:buClrTx/>
                <a:buSzTx/>
                <a:buFontTx/>
              </a:pPr>
              <a:r>
                <a:rPr lang="en-US" altLang="zh-CN" sz="2800" b="1" dirty="0">
                  <a:solidFill>
                    <a:srgbClr val="F9FBFA"/>
                  </a:solidFill>
                  <a:ea typeface="微软雅黑" panose="020B0503020204020204" pitchFamily="34" charset="-122"/>
                  <a:sym typeface="+mn-ea"/>
                </a:rPr>
                <a:t>5</a:t>
              </a:r>
              <a:endParaRPr lang="en-US" altLang="zh-CN" sz="2800" b="1" dirty="0">
                <a:solidFill>
                  <a:srgbClr val="F9FBFA"/>
                </a:solidFill>
                <a:ea typeface="微软雅黑" panose="020B0503020204020204" pitchFamily="34" charset="-122"/>
                <a:sym typeface="+mn-ea"/>
              </a:endParaRPr>
            </a:p>
          </p:txBody>
        </p:sp>
        <p:sp>
          <p:nvSpPr>
            <p:cNvPr id="39" name="加号 38"/>
            <p:cNvSpPr/>
            <p:nvPr/>
          </p:nvSpPr>
          <p:spPr>
            <a:xfrm>
              <a:off x="9493250" y="953770"/>
              <a:ext cx="144780" cy="171450"/>
            </a:xfrm>
            <a:prstGeom prst="mathPlus">
              <a:avLst/>
            </a:prstGeom>
            <a:solidFill>
              <a:srgbClr val="FFFFFF">
                <a:lumMod val="75000"/>
              </a:srgbClr>
            </a:solidFill>
            <a:ln w="25400" cap="flat" cmpd="sng" algn="ctr">
              <a:solidFill>
                <a:srgbClr val="FFFFFF">
                  <a:lumMod val="65000"/>
                </a:srgbClr>
              </a:solidFill>
              <a:prstDash val="solid"/>
            </a:ln>
            <a:effectLst/>
          </p:spPr>
          <p:txBody>
            <a:bodyPr rtlCol="0" anchor="ctr"/>
            <a:lstStyle/>
            <a:p>
              <a:pPr algn="ctr"/>
              <a:endParaRPr lang="zh-CN" altLang="en-US" dirty="0">
                <a:ea typeface="微软雅黑" panose="020B0503020204020204" pitchFamily="34" charset="-122"/>
              </a:endParaRPr>
            </a:p>
          </p:txBody>
        </p:sp>
        <p:sp>
          <p:nvSpPr>
            <p:cNvPr id="40" name="加号 39"/>
            <p:cNvSpPr/>
            <p:nvPr/>
          </p:nvSpPr>
          <p:spPr>
            <a:xfrm>
              <a:off x="10285730" y="953770"/>
              <a:ext cx="144780" cy="171450"/>
            </a:xfrm>
            <a:prstGeom prst="mathPlus">
              <a:avLst/>
            </a:prstGeom>
            <a:solidFill>
              <a:srgbClr val="FFFFFF">
                <a:lumMod val="75000"/>
              </a:srgbClr>
            </a:solidFill>
            <a:ln w="25400" cap="flat" cmpd="sng" algn="ctr">
              <a:solidFill>
                <a:srgbClr val="FFFFFF">
                  <a:lumMod val="65000"/>
                </a:srgbClr>
              </a:solidFill>
              <a:prstDash val="solid"/>
            </a:ln>
            <a:effectLst/>
          </p:spPr>
          <p:txBody>
            <a:bodyPr rtlCol="0" anchor="ctr"/>
            <a:lstStyle/>
            <a:p>
              <a:pPr algn="ctr"/>
              <a:endParaRPr lang="zh-CN" altLang="en-US" dirty="0">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695400" y="1340024"/>
            <a:ext cx="10873207" cy="812530"/>
          </a:xfrm>
          <a:prstGeom prst="rect">
            <a:avLst/>
          </a:prstGeom>
          <a:noFill/>
        </p:spPr>
        <p:txBody>
          <a:bodyPr wrap="square" rtlCol="0" anchor="t">
            <a:spAutoFit/>
          </a:bodyPr>
          <a:lstStyle/>
          <a:p>
            <a:pPr algn="l">
              <a:lnSpc>
                <a:spcPct val="130000"/>
              </a:lnSpc>
              <a:buClr>
                <a:srgbClr val="C00000"/>
              </a:buClr>
              <a:buSzTx/>
              <a:buFont typeface="Wingdings" panose="05000000000000000000" pitchFamily="2" charset="2"/>
            </a:pPr>
            <a:r>
              <a:rPr b="1" spc="100" dirty="0">
                <a:solidFill>
                  <a:srgbClr val="FF0000"/>
                </a:solidFill>
                <a:latin typeface="微软雅黑" panose="020B0503020204020204" pitchFamily="34" charset="-122"/>
                <a:ea typeface="微软雅黑" panose="020B0503020204020204" pitchFamily="34" charset="-122"/>
                <a:sym typeface="+mn-ea"/>
              </a:rPr>
              <a:t>公司《“一区两队一岗”凝心聚力促大修》被中国电力企业联合会《当代电力文化》杂志评为2021年度全国电力行业党建创新典型案例。</a:t>
            </a:r>
            <a:endParaRPr lang="zh-CN" altLang="en-US" b="1" spc="100" dirty="0">
              <a:solidFill>
                <a:srgbClr val="FF0000"/>
              </a:solidFill>
              <a:latin typeface="微软雅黑" panose="020B0503020204020204" pitchFamily="34" charset="-122"/>
              <a:ea typeface="微软雅黑" panose="020B0503020204020204" pitchFamily="34" charset="-122"/>
              <a:sym typeface="+mn-ea"/>
            </a:endParaRPr>
          </a:p>
        </p:txBody>
      </p:sp>
      <p:sp>
        <p:nvSpPr>
          <p:cNvPr id="43" name="矩形 42"/>
          <p:cNvSpPr/>
          <p:nvPr/>
        </p:nvSpPr>
        <p:spPr>
          <a:xfrm>
            <a:off x="4463226" y="1911395"/>
            <a:ext cx="612068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Unicode MS" panose="020B0604020202020204" charset="-122"/>
              </a:rPr>
              <a:t>安全指标实现</a:t>
            </a:r>
            <a:r>
              <a:rPr kumimoji="0" lang="zh-CN" altLang="en-US"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Unicode MS" panose="020B0604020202020204" charset="-122"/>
              </a:rPr>
              <a:t>六个零</a:t>
            </a:r>
            <a:endParaRPr kumimoji="0" lang="zh-CN" altLang="en-US"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Unicode MS" panose="020B060402020202020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i="1"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Unicode MS" panose="020B0604020202020204" charset="-122"/>
                <a:sym typeface="+mn-ea"/>
              </a:rPr>
              <a:t>（损失工时事故</a:t>
            </a:r>
            <a:r>
              <a:rPr lang="en-US" altLang="zh-CN" sz="1600" i="1"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Unicode MS" panose="020B0604020202020204" charset="-122"/>
                <a:sym typeface="+mn-ea"/>
              </a:rPr>
              <a:t>/</a:t>
            </a:r>
            <a:r>
              <a:rPr lang="zh-CN" altLang="en-US" sz="1600" i="1"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Unicode MS" panose="020B0604020202020204" charset="-122"/>
                <a:sym typeface="+mn-ea"/>
              </a:rPr>
              <a:t>限制工时事故/医护处置事件/工业安全严重未遂/工业安全普通未遂/一级火险及以上/零级火险</a:t>
            </a:r>
            <a:r>
              <a:rPr lang="zh-CN" altLang="en-US" sz="1600" b="1" i="1"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Unicode MS" panose="020B0604020202020204" charset="-122"/>
                <a:sym typeface="+mn-ea"/>
              </a:rPr>
              <a:t>）</a:t>
            </a:r>
            <a:endParaRPr kumimoji="0" lang="zh-CN" altLang="en-US" sz="1600" b="1" i="1"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Unicode MS" panose="020B0604020202020204" charset="-122"/>
              <a:sym typeface="+mn-ea"/>
            </a:endParaRPr>
          </a:p>
        </p:txBody>
      </p:sp>
      <p:grpSp>
        <p:nvGrpSpPr>
          <p:cNvPr id="44" name="组合 43"/>
          <p:cNvGrpSpPr/>
          <p:nvPr/>
        </p:nvGrpSpPr>
        <p:grpSpPr>
          <a:xfrm>
            <a:off x="6140536" y="2839130"/>
            <a:ext cx="2735580" cy="2756535"/>
            <a:chOff x="7618" y="2906"/>
            <a:chExt cx="4308" cy="4341"/>
          </a:xfrm>
        </p:grpSpPr>
        <p:sp>
          <p:nvSpPr>
            <p:cNvPr id="45" name="椭圆 44"/>
            <p:cNvSpPr/>
            <p:nvPr/>
          </p:nvSpPr>
          <p:spPr>
            <a:xfrm>
              <a:off x="9454" y="3584"/>
              <a:ext cx="709" cy="685"/>
            </a:xfrm>
            <a:prstGeom prst="ellipse">
              <a:avLst/>
            </a:prstGeom>
            <a:solidFill>
              <a:schemeClr val="accent1"/>
            </a:solidFill>
            <a:ln w="25400" cap="flat" cmpd="sng" algn="ctr">
              <a:solidFill>
                <a:schemeClr val="accent1"/>
              </a:solidFill>
              <a:prstDash val="solid"/>
            </a:ln>
            <a:effectLst/>
          </p:spPr>
          <p:style>
            <a:lnRef idx="2">
              <a:srgbClr val="00AAE8">
                <a:shade val="50000"/>
              </a:srgbClr>
            </a:lnRef>
            <a:fillRef idx="1">
              <a:srgbClr val="00AAE8"/>
            </a:fillRef>
            <a:effectRef idx="0">
              <a:srgbClr val="00AAE8"/>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black">
                    <a:lumMod val="75000"/>
                    <a:lumOff val="25000"/>
                  </a:prstClr>
                </a:solidFill>
                <a:effectLst/>
                <a:uLnTx/>
                <a:uFillTx/>
                <a:latin typeface="Angsana New" panose="02020603050405020304" pitchFamily="18" charset="-34"/>
                <a:ea typeface="微软雅黑" panose="020B0503020204020204" pitchFamily="34" charset="-122"/>
                <a:cs typeface="+mn-cs"/>
              </a:endParaRPr>
            </a:p>
          </p:txBody>
        </p:sp>
        <p:sp>
          <p:nvSpPr>
            <p:cNvPr id="46" name="任意多边形: 形状 31"/>
            <p:cNvSpPr/>
            <p:nvPr/>
          </p:nvSpPr>
          <p:spPr>
            <a:xfrm>
              <a:off x="7618" y="4505"/>
              <a:ext cx="2649" cy="2560"/>
            </a:xfrm>
            <a:custGeom>
              <a:avLst/>
              <a:gdLst>
                <a:gd name="connsiteX0" fmla="*/ 812798 w 1625596"/>
                <a:gd name="connsiteY0" fmla="*/ 0 h 1625596"/>
                <a:gd name="connsiteX1" fmla="*/ 1267241 w 1625596"/>
                <a:gd name="connsiteY1" fmla="*/ 138813 h 1625596"/>
                <a:gd name="connsiteX2" fmla="*/ 1319155 w 1625596"/>
                <a:gd name="connsiteY2" fmla="*/ 181646 h 1625596"/>
                <a:gd name="connsiteX3" fmla="*/ 1313441 w 1625596"/>
                <a:gd name="connsiteY3" fmla="*/ 185605 h 1625596"/>
                <a:gd name="connsiteX4" fmla="*/ 1034171 w 1625596"/>
                <a:gd name="connsiteY4" fmla="*/ 648992 h 1625596"/>
                <a:gd name="connsiteX5" fmla="*/ 1026750 w 1625596"/>
                <a:gd name="connsiteY5" fmla="*/ 697619 h 1625596"/>
                <a:gd name="connsiteX6" fmla="*/ 1079926 w 1625596"/>
                <a:gd name="connsiteY6" fmla="*/ 717082 h 1625596"/>
                <a:gd name="connsiteX7" fmla="*/ 1321627 w 1625596"/>
                <a:gd name="connsiteY7" fmla="*/ 753624 h 1625596"/>
                <a:gd name="connsiteX8" fmla="*/ 1601094 w 1625596"/>
                <a:gd name="connsiteY8" fmla="*/ 704304 h 1625596"/>
                <a:gd name="connsiteX9" fmla="*/ 1616433 w 1625596"/>
                <a:gd name="connsiteY9" fmla="*/ 697148 h 1625596"/>
                <a:gd name="connsiteX10" fmla="*/ 1621400 w 1625596"/>
                <a:gd name="connsiteY10" fmla="*/ 729694 h 1625596"/>
                <a:gd name="connsiteX11" fmla="*/ 1625596 w 1625596"/>
                <a:gd name="connsiteY11" fmla="*/ 812798 h 1625596"/>
                <a:gd name="connsiteX12" fmla="*/ 812798 w 1625596"/>
                <a:gd name="connsiteY12" fmla="*/ 1625596 h 1625596"/>
                <a:gd name="connsiteX13" fmla="*/ 0 w 1625596"/>
                <a:gd name="connsiteY13" fmla="*/ 812798 h 1625596"/>
                <a:gd name="connsiteX14" fmla="*/ 812798 w 1625596"/>
                <a:gd name="connsiteY14" fmla="*/ 0 h 162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596" h="1625596">
                  <a:moveTo>
                    <a:pt x="812798" y="0"/>
                  </a:moveTo>
                  <a:cubicBezTo>
                    <a:pt x="981134" y="0"/>
                    <a:pt x="1137518" y="51174"/>
                    <a:pt x="1267241" y="138813"/>
                  </a:cubicBezTo>
                  <a:lnTo>
                    <a:pt x="1319155" y="181646"/>
                  </a:lnTo>
                  <a:lnTo>
                    <a:pt x="1313441" y="185605"/>
                  </a:lnTo>
                  <a:cubicBezTo>
                    <a:pt x="1172942" y="301555"/>
                    <a:pt x="1072067" y="463803"/>
                    <a:pt x="1034171" y="648992"/>
                  </a:cubicBezTo>
                  <a:lnTo>
                    <a:pt x="1026750" y="697619"/>
                  </a:lnTo>
                  <a:lnTo>
                    <a:pt x="1079926" y="717082"/>
                  </a:lnTo>
                  <a:cubicBezTo>
                    <a:pt x="1156279" y="740831"/>
                    <a:pt x="1237459" y="753624"/>
                    <a:pt x="1321627" y="753624"/>
                  </a:cubicBezTo>
                  <a:cubicBezTo>
                    <a:pt x="1419823" y="753624"/>
                    <a:pt x="1513952" y="736211"/>
                    <a:pt x="1601094" y="704304"/>
                  </a:cubicBezTo>
                  <a:lnTo>
                    <a:pt x="1616433" y="697148"/>
                  </a:lnTo>
                  <a:lnTo>
                    <a:pt x="1621400" y="729694"/>
                  </a:lnTo>
                  <a:cubicBezTo>
                    <a:pt x="1624175" y="757018"/>
                    <a:pt x="1625596" y="784742"/>
                    <a:pt x="1625596" y="812798"/>
                  </a:cubicBezTo>
                  <a:cubicBezTo>
                    <a:pt x="1625596" y="1261694"/>
                    <a:pt x="1261694" y="1625596"/>
                    <a:pt x="812798" y="1625596"/>
                  </a:cubicBezTo>
                  <a:cubicBezTo>
                    <a:pt x="363902" y="1625596"/>
                    <a:pt x="0" y="1261694"/>
                    <a:pt x="0" y="812798"/>
                  </a:cubicBezTo>
                  <a:cubicBezTo>
                    <a:pt x="0" y="363902"/>
                    <a:pt x="363902" y="0"/>
                    <a:pt x="812798" y="0"/>
                  </a:cubicBezTo>
                  <a:close/>
                </a:path>
              </a:pathLst>
            </a:custGeom>
            <a:noFill/>
            <a:ln w="25400" cap="flat" cmpd="sng" algn="ctr">
              <a:solidFill>
                <a:schemeClr val="accent1"/>
              </a:solidFill>
              <a:prstDash val="dash"/>
            </a:ln>
            <a:effectLst/>
          </p:spPr>
          <p:style>
            <a:lnRef idx="2">
              <a:srgbClr val="FFFFFF">
                <a:hueOff val="0"/>
                <a:satOff val="0"/>
                <a:lumOff val="0"/>
                <a:alphaOff val="0"/>
              </a:srgbClr>
            </a:lnRef>
            <a:fillRef idx="1">
              <a:srgbClr val="00AAE8">
                <a:alpha val="50000"/>
                <a:hueOff val="0"/>
                <a:satOff val="0"/>
                <a:lumOff val="0"/>
                <a:alphaOff val="0"/>
              </a:srgbClr>
            </a:fillRef>
            <a:effectRef idx="0">
              <a:srgbClr val="00AAE8">
                <a:alpha val="50000"/>
                <a:hueOff val="0"/>
                <a:satOff val="0"/>
                <a:lumOff val="0"/>
                <a:alphaOff val="0"/>
              </a:srgbClr>
            </a:effectRef>
            <a:fontRef idx="minor">
              <a:srgbClr val="004A86"/>
            </a:fontRef>
          </p:style>
          <p:txBody>
            <a:bodyPr spcFirstLastPara="0" vert="horz" wrap="square" lIns="433494" tIns="568960" rIns="433493" bIns="121920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defRPr/>
              </a:pPr>
              <a:endParaRPr kumimoji="0" lang="zh-CN" altLang="en-US" sz="6000" b="0" i="0" u="none" strike="noStrike" kern="1200" cap="none" spc="0" normalizeH="0" baseline="0" noProof="0" dirty="0">
                <a:ln>
                  <a:noFill/>
                </a:ln>
                <a:solidFill>
                  <a:prstClr val="black">
                    <a:lumMod val="75000"/>
                    <a:lumOff val="25000"/>
                  </a:prstClr>
                </a:solidFill>
                <a:effectLst/>
                <a:uLnTx/>
                <a:uFillTx/>
                <a:latin typeface="Angsana New" panose="02020603050405020304" pitchFamily="18" charset="-34"/>
                <a:ea typeface="微软雅黑" panose="020B0503020204020204" pitchFamily="34" charset="-122"/>
                <a:cs typeface="+mn-cs"/>
              </a:endParaRPr>
            </a:p>
          </p:txBody>
        </p:sp>
        <p:sp>
          <p:nvSpPr>
            <p:cNvPr id="47" name="任意多边形: 形状 32"/>
            <p:cNvSpPr/>
            <p:nvPr/>
          </p:nvSpPr>
          <p:spPr>
            <a:xfrm>
              <a:off x="8447" y="3132"/>
              <a:ext cx="2649" cy="2472"/>
            </a:xfrm>
            <a:custGeom>
              <a:avLst/>
              <a:gdLst>
                <a:gd name="connsiteX0" fmla="*/ 812798 w 1625596"/>
                <a:gd name="connsiteY0" fmla="*/ 0 h 1569591"/>
                <a:gd name="connsiteX1" fmla="*/ 1625596 w 1625596"/>
                <a:gd name="connsiteY1" fmla="*/ 812798 h 1569591"/>
                <a:gd name="connsiteX2" fmla="*/ 1621400 w 1625596"/>
                <a:gd name="connsiteY2" fmla="*/ 895902 h 1569591"/>
                <a:gd name="connsiteX3" fmla="*/ 1616505 w 1625596"/>
                <a:gd name="connsiteY3" fmla="*/ 927978 h 1569591"/>
                <a:gd name="connsiteX4" fmla="*/ 1563328 w 1625596"/>
                <a:gd name="connsiteY4" fmla="*/ 908515 h 1569591"/>
                <a:gd name="connsiteX5" fmla="*/ 1321627 w 1625596"/>
                <a:gd name="connsiteY5" fmla="*/ 871973 h 1569591"/>
                <a:gd name="connsiteX6" fmla="*/ 525342 w 1625596"/>
                <a:gd name="connsiteY6" fmla="*/ 1520964 h 1569591"/>
                <a:gd name="connsiteX7" fmla="*/ 517921 w 1625596"/>
                <a:gd name="connsiteY7" fmla="*/ 1569591 h 1569591"/>
                <a:gd name="connsiteX8" fmla="*/ 496420 w 1625596"/>
                <a:gd name="connsiteY8" fmla="*/ 1561722 h 1569591"/>
                <a:gd name="connsiteX9" fmla="*/ 0 w 1625596"/>
                <a:gd name="connsiteY9" fmla="*/ 812798 h 1569591"/>
                <a:gd name="connsiteX10" fmla="*/ 812798 w 1625596"/>
                <a:gd name="connsiteY10" fmla="*/ 0 h 156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5596" h="1569591">
                  <a:moveTo>
                    <a:pt x="812798" y="0"/>
                  </a:moveTo>
                  <a:cubicBezTo>
                    <a:pt x="1261694" y="0"/>
                    <a:pt x="1625596" y="363902"/>
                    <a:pt x="1625596" y="812798"/>
                  </a:cubicBezTo>
                  <a:cubicBezTo>
                    <a:pt x="1625596" y="840854"/>
                    <a:pt x="1624175" y="868578"/>
                    <a:pt x="1621400" y="895902"/>
                  </a:cubicBezTo>
                  <a:lnTo>
                    <a:pt x="1616505" y="927978"/>
                  </a:lnTo>
                  <a:lnTo>
                    <a:pt x="1563328" y="908515"/>
                  </a:lnTo>
                  <a:cubicBezTo>
                    <a:pt x="1486975" y="884767"/>
                    <a:pt x="1405795" y="871973"/>
                    <a:pt x="1321627" y="871973"/>
                  </a:cubicBezTo>
                  <a:cubicBezTo>
                    <a:pt x="928843" y="871973"/>
                    <a:pt x="601133" y="1150586"/>
                    <a:pt x="525342" y="1520964"/>
                  </a:cubicBezTo>
                  <a:lnTo>
                    <a:pt x="517921" y="1569591"/>
                  </a:lnTo>
                  <a:lnTo>
                    <a:pt x="496420" y="1561722"/>
                  </a:lnTo>
                  <a:cubicBezTo>
                    <a:pt x="204695" y="1438333"/>
                    <a:pt x="0" y="1149470"/>
                    <a:pt x="0" y="812798"/>
                  </a:cubicBezTo>
                  <a:cubicBezTo>
                    <a:pt x="0" y="363902"/>
                    <a:pt x="363902" y="0"/>
                    <a:pt x="812798" y="0"/>
                  </a:cubicBezTo>
                  <a:close/>
                </a:path>
              </a:pathLst>
            </a:custGeom>
            <a:noFill/>
            <a:ln w="25400" cap="flat" cmpd="sng" algn="ctr">
              <a:solidFill>
                <a:schemeClr val="accent1"/>
              </a:solidFill>
              <a:prstDash val="dash"/>
            </a:ln>
            <a:effectLst/>
          </p:spPr>
          <p:style>
            <a:lnRef idx="2">
              <a:srgbClr val="FFFFFF">
                <a:hueOff val="0"/>
                <a:satOff val="0"/>
                <a:lumOff val="0"/>
                <a:alphaOff val="0"/>
              </a:srgbClr>
            </a:lnRef>
            <a:fillRef idx="1">
              <a:srgbClr val="00AAE8">
                <a:alpha val="50000"/>
                <a:hueOff val="0"/>
                <a:satOff val="0"/>
                <a:lumOff val="0"/>
                <a:alphaOff val="0"/>
              </a:srgbClr>
            </a:fillRef>
            <a:effectRef idx="0">
              <a:srgbClr val="00AAE8">
                <a:alpha val="50000"/>
                <a:hueOff val="0"/>
                <a:satOff val="0"/>
                <a:lumOff val="0"/>
                <a:alphaOff val="0"/>
              </a:srgbClr>
            </a:effectRef>
            <a:fontRef idx="minor">
              <a:srgbClr val="004A86"/>
            </a:fontRef>
          </p:style>
          <p:txBody>
            <a:bodyPr spcFirstLastPara="0" vert="horz" wrap="square" lIns="433494" tIns="568960" rIns="433493" bIns="121920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defRPr/>
              </a:pPr>
              <a:endParaRPr kumimoji="0" lang="zh-CN" altLang="en-US" sz="6000" b="0" i="0" u="none" strike="noStrike" kern="1200" cap="none" spc="0" normalizeH="0" baseline="0" noProof="0" dirty="0">
                <a:ln>
                  <a:noFill/>
                </a:ln>
                <a:solidFill>
                  <a:prstClr val="black">
                    <a:lumMod val="75000"/>
                    <a:lumOff val="25000"/>
                  </a:prstClr>
                </a:solidFill>
                <a:effectLst/>
                <a:uLnTx/>
                <a:uFillTx/>
                <a:latin typeface="Angsana New" panose="02020603050405020304" pitchFamily="18" charset="-34"/>
                <a:ea typeface="微软雅黑" panose="020B0503020204020204" pitchFamily="34" charset="-122"/>
                <a:cs typeface="+mn-cs"/>
              </a:endParaRPr>
            </a:p>
          </p:txBody>
        </p:sp>
        <p:sp>
          <p:nvSpPr>
            <p:cNvPr id="48" name="任意多边形: 形状 33"/>
            <p:cNvSpPr/>
            <p:nvPr/>
          </p:nvSpPr>
          <p:spPr>
            <a:xfrm>
              <a:off x="9277" y="4593"/>
              <a:ext cx="2649" cy="2472"/>
            </a:xfrm>
            <a:custGeom>
              <a:avLst/>
              <a:gdLst>
                <a:gd name="connsiteX0" fmla="*/ 1107676 w 1625596"/>
                <a:gd name="connsiteY0" fmla="*/ 0 h 1569591"/>
                <a:gd name="connsiteX1" fmla="*/ 1129176 w 1625596"/>
                <a:gd name="connsiteY1" fmla="*/ 7869 h 1569591"/>
                <a:gd name="connsiteX2" fmla="*/ 1625596 w 1625596"/>
                <a:gd name="connsiteY2" fmla="*/ 756793 h 1569591"/>
                <a:gd name="connsiteX3" fmla="*/ 812798 w 1625596"/>
                <a:gd name="connsiteY3" fmla="*/ 1569591 h 1569591"/>
                <a:gd name="connsiteX4" fmla="*/ 0 w 1625596"/>
                <a:gd name="connsiteY4" fmla="*/ 756793 h 1569591"/>
                <a:gd name="connsiteX5" fmla="*/ 4196 w 1625596"/>
                <a:gd name="connsiteY5" fmla="*/ 673689 h 1569591"/>
                <a:gd name="connsiteX6" fmla="*/ 9092 w 1625596"/>
                <a:gd name="connsiteY6" fmla="*/ 641613 h 1569591"/>
                <a:gd name="connsiteX7" fmla="*/ 62268 w 1625596"/>
                <a:gd name="connsiteY7" fmla="*/ 661076 h 1569591"/>
                <a:gd name="connsiteX8" fmla="*/ 303969 w 1625596"/>
                <a:gd name="connsiteY8" fmla="*/ 697618 h 1569591"/>
                <a:gd name="connsiteX9" fmla="*/ 1100254 w 1625596"/>
                <a:gd name="connsiteY9" fmla="*/ 48627 h 1569591"/>
                <a:gd name="connsiteX10" fmla="*/ 1107676 w 1625596"/>
                <a:gd name="connsiteY10" fmla="*/ 0 h 156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5596" h="1569591">
                  <a:moveTo>
                    <a:pt x="1107676" y="0"/>
                  </a:moveTo>
                  <a:lnTo>
                    <a:pt x="1129176" y="7869"/>
                  </a:lnTo>
                  <a:cubicBezTo>
                    <a:pt x="1420901" y="131258"/>
                    <a:pt x="1625596" y="420121"/>
                    <a:pt x="1625596" y="756793"/>
                  </a:cubicBezTo>
                  <a:cubicBezTo>
                    <a:pt x="1625596" y="1205689"/>
                    <a:pt x="1261694" y="1569591"/>
                    <a:pt x="812798" y="1569591"/>
                  </a:cubicBezTo>
                  <a:cubicBezTo>
                    <a:pt x="363902" y="1569591"/>
                    <a:pt x="0" y="1205689"/>
                    <a:pt x="0" y="756793"/>
                  </a:cubicBezTo>
                  <a:cubicBezTo>
                    <a:pt x="0" y="728737"/>
                    <a:pt x="1422" y="701013"/>
                    <a:pt x="4196" y="673689"/>
                  </a:cubicBezTo>
                  <a:lnTo>
                    <a:pt x="9092" y="641613"/>
                  </a:lnTo>
                  <a:lnTo>
                    <a:pt x="62268" y="661076"/>
                  </a:lnTo>
                  <a:cubicBezTo>
                    <a:pt x="138621" y="684825"/>
                    <a:pt x="219801" y="697618"/>
                    <a:pt x="303969" y="697618"/>
                  </a:cubicBezTo>
                  <a:cubicBezTo>
                    <a:pt x="696753" y="697618"/>
                    <a:pt x="1024464" y="419006"/>
                    <a:pt x="1100254" y="48627"/>
                  </a:cubicBezTo>
                  <a:lnTo>
                    <a:pt x="1107676" y="0"/>
                  </a:lnTo>
                  <a:close/>
                </a:path>
              </a:pathLst>
            </a:custGeom>
            <a:noFill/>
            <a:ln w="25400" cap="flat" cmpd="sng" algn="ctr">
              <a:solidFill>
                <a:schemeClr val="accent1"/>
              </a:solidFill>
              <a:prstDash val="dash"/>
            </a:ln>
            <a:effectLst/>
          </p:spPr>
          <p:style>
            <a:lnRef idx="2">
              <a:srgbClr val="FFFFFF">
                <a:hueOff val="0"/>
                <a:satOff val="0"/>
                <a:lumOff val="0"/>
                <a:alphaOff val="0"/>
              </a:srgbClr>
            </a:lnRef>
            <a:fillRef idx="1">
              <a:srgbClr val="00AAE8">
                <a:alpha val="50000"/>
                <a:hueOff val="0"/>
                <a:satOff val="0"/>
                <a:lumOff val="0"/>
                <a:alphaOff val="0"/>
              </a:srgbClr>
            </a:fillRef>
            <a:effectRef idx="0">
              <a:srgbClr val="00AAE8">
                <a:alpha val="50000"/>
                <a:hueOff val="0"/>
                <a:satOff val="0"/>
                <a:lumOff val="0"/>
                <a:alphaOff val="0"/>
              </a:srgbClr>
            </a:effectRef>
            <a:fontRef idx="minor">
              <a:srgbClr val="004A86"/>
            </a:fontRef>
          </p:style>
          <p:txBody>
            <a:bodyPr spcFirstLastPara="0" vert="horz" wrap="square" lIns="433494" tIns="568960" rIns="433493" bIns="121920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defRPr/>
              </a:pPr>
              <a:endParaRPr kumimoji="0" lang="zh-CN" altLang="en-US" sz="6000" b="0" i="0" u="none" strike="noStrike" kern="1200" cap="none" spc="0" normalizeH="0" baseline="0" noProof="0" dirty="0">
                <a:ln>
                  <a:noFill/>
                </a:ln>
                <a:solidFill>
                  <a:prstClr val="black">
                    <a:lumMod val="75000"/>
                    <a:lumOff val="25000"/>
                  </a:prstClr>
                </a:solidFill>
                <a:effectLst/>
                <a:uLnTx/>
                <a:uFillTx/>
                <a:latin typeface="Angsana New" panose="02020603050405020304" pitchFamily="18" charset="-34"/>
                <a:ea typeface="微软雅黑" panose="020B0503020204020204" pitchFamily="34" charset="-122"/>
                <a:cs typeface="+mn-cs"/>
              </a:endParaRPr>
            </a:p>
          </p:txBody>
        </p:sp>
        <p:sp>
          <p:nvSpPr>
            <p:cNvPr id="49" name="任意多边形: 形状 34"/>
            <p:cNvSpPr/>
            <p:nvPr/>
          </p:nvSpPr>
          <p:spPr>
            <a:xfrm>
              <a:off x="9291" y="4791"/>
              <a:ext cx="961" cy="901"/>
            </a:xfrm>
            <a:custGeom>
              <a:avLst/>
              <a:gdLst>
                <a:gd name="connsiteX0" fmla="*/ 292405 w 589683"/>
                <a:gd name="connsiteY0" fmla="*/ 0 h 571978"/>
                <a:gd name="connsiteX1" fmla="*/ 360783 w 589683"/>
                <a:gd name="connsiteY1" fmla="*/ 56417 h 571978"/>
                <a:gd name="connsiteX2" fmla="*/ 582333 w 589683"/>
                <a:gd name="connsiteY2" fmla="*/ 467345 h 571978"/>
                <a:gd name="connsiteX3" fmla="*/ 589683 w 589683"/>
                <a:gd name="connsiteY3" fmla="*/ 515502 h 571978"/>
                <a:gd name="connsiteX4" fmla="*/ 574344 w 589683"/>
                <a:gd name="connsiteY4" fmla="*/ 522658 h 571978"/>
                <a:gd name="connsiteX5" fmla="*/ 294877 w 589683"/>
                <a:gd name="connsiteY5" fmla="*/ 571978 h 571978"/>
                <a:gd name="connsiteX6" fmla="*/ 53176 w 589683"/>
                <a:gd name="connsiteY6" fmla="*/ 535436 h 571978"/>
                <a:gd name="connsiteX7" fmla="*/ 0 w 589683"/>
                <a:gd name="connsiteY7" fmla="*/ 515973 h 571978"/>
                <a:gd name="connsiteX8" fmla="*/ 7421 w 589683"/>
                <a:gd name="connsiteY8" fmla="*/ 467346 h 571978"/>
                <a:gd name="connsiteX9" fmla="*/ 286691 w 589683"/>
                <a:gd name="connsiteY9" fmla="*/ 3959 h 571978"/>
                <a:gd name="connsiteX10" fmla="*/ 292405 w 589683"/>
                <a:gd name="connsiteY10" fmla="*/ 0 h 57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9683" h="571978">
                  <a:moveTo>
                    <a:pt x="292405" y="0"/>
                  </a:moveTo>
                  <a:lnTo>
                    <a:pt x="360783" y="56417"/>
                  </a:lnTo>
                  <a:cubicBezTo>
                    <a:pt x="471099" y="166733"/>
                    <a:pt x="549851" y="308611"/>
                    <a:pt x="582333" y="467345"/>
                  </a:cubicBezTo>
                  <a:lnTo>
                    <a:pt x="589683" y="515502"/>
                  </a:lnTo>
                  <a:lnTo>
                    <a:pt x="574344" y="522658"/>
                  </a:lnTo>
                  <a:cubicBezTo>
                    <a:pt x="487202" y="554565"/>
                    <a:pt x="393073" y="571978"/>
                    <a:pt x="294877" y="571978"/>
                  </a:cubicBezTo>
                  <a:cubicBezTo>
                    <a:pt x="210709" y="571978"/>
                    <a:pt x="129529" y="559185"/>
                    <a:pt x="53176" y="535436"/>
                  </a:cubicBezTo>
                  <a:lnTo>
                    <a:pt x="0" y="515973"/>
                  </a:lnTo>
                  <a:lnTo>
                    <a:pt x="7421" y="467346"/>
                  </a:lnTo>
                  <a:cubicBezTo>
                    <a:pt x="45317" y="282157"/>
                    <a:pt x="146192" y="119909"/>
                    <a:pt x="286691" y="3959"/>
                  </a:cubicBezTo>
                  <a:lnTo>
                    <a:pt x="292405" y="0"/>
                  </a:lnTo>
                  <a:close/>
                </a:path>
              </a:pathLst>
            </a:custGeom>
            <a:solidFill>
              <a:schemeClr val="accent1"/>
            </a:solidFill>
            <a:ln w="25400" cap="flat" cmpd="sng" algn="ctr">
              <a:solidFill>
                <a:schemeClr val="accent1"/>
              </a:solidFill>
              <a:prstDash val="solid"/>
            </a:ln>
            <a:effectLst/>
          </p:spPr>
          <p:style>
            <a:lnRef idx="2">
              <a:srgbClr val="FFFFFF">
                <a:hueOff val="0"/>
                <a:satOff val="0"/>
                <a:lumOff val="0"/>
                <a:alphaOff val="0"/>
              </a:srgbClr>
            </a:lnRef>
            <a:fillRef idx="1">
              <a:srgbClr val="00AAE8">
                <a:alpha val="50000"/>
                <a:hueOff val="0"/>
                <a:satOff val="0"/>
                <a:lumOff val="0"/>
                <a:alphaOff val="0"/>
              </a:srgbClr>
            </a:fillRef>
            <a:effectRef idx="0">
              <a:srgbClr val="00AAE8">
                <a:alpha val="50000"/>
                <a:hueOff val="0"/>
                <a:satOff val="0"/>
                <a:lumOff val="0"/>
                <a:alphaOff val="0"/>
              </a:srgbClr>
            </a:effectRef>
            <a:fontRef idx="minor">
              <a:srgbClr val="004A86"/>
            </a:fontRef>
          </p:style>
          <p:txBody>
            <a:bodyPr spcFirstLastPara="0" vert="horz" wrap="square" lIns="433494" tIns="568960" rIns="433493" bIns="121920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defRPr/>
              </a:pPr>
              <a:endParaRPr kumimoji="0" lang="zh-CN" altLang="en-US" sz="6000" b="0" i="0" u="none" strike="noStrike" kern="1200" cap="none" spc="0" normalizeH="0" baseline="0" noProof="0" dirty="0">
                <a:ln>
                  <a:noFill/>
                </a:ln>
                <a:solidFill>
                  <a:prstClr val="black">
                    <a:lumMod val="75000"/>
                    <a:lumOff val="25000"/>
                  </a:prstClr>
                </a:solidFill>
                <a:effectLst/>
                <a:uLnTx/>
                <a:uFillTx/>
                <a:latin typeface="Angsana New" panose="02020603050405020304" pitchFamily="18" charset="-34"/>
                <a:ea typeface="微软雅黑" panose="020B0503020204020204" pitchFamily="34" charset="-122"/>
                <a:cs typeface="+mn-cs"/>
              </a:endParaRPr>
            </a:p>
          </p:txBody>
        </p:sp>
        <p:sp>
          <p:nvSpPr>
            <p:cNvPr id="50" name="文本框 49"/>
            <p:cNvSpPr txBox="1"/>
            <p:nvPr/>
          </p:nvSpPr>
          <p:spPr>
            <a:xfrm>
              <a:off x="9215" y="5098"/>
              <a:ext cx="1114" cy="483"/>
            </a:xfrm>
            <a:prstGeom prst="rect">
              <a:avLst/>
            </a:prstGeom>
            <a:noFill/>
          </p:spPr>
          <p:txBody>
            <a:bodyPr wrap="square" rtlCol="0">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1" i="0" u="sng" strike="noStrike" kern="1200" cap="none" spc="0" normalizeH="0" baseline="0" noProof="0" dirty="0">
                  <a:solidFill>
                    <a:srgbClr val="FFFFFF"/>
                  </a:solidFill>
                  <a:effectLst>
                    <a:outerShdw blurRad="38100" dist="25400" dir="5400000" algn="ctr" rotWithShape="0">
                      <a:srgbClr val="6E747A">
                        <a:alpha val="43000"/>
                      </a:srgbClr>
                    </a:outerShdw>
                  </a:effectLst>
                  <a:uLnTx/>
                  <a:uFillTx/>
                  <a:latin typeface="Angsana New" panose="02020603050405020304" pitchFamily="18" charset="-34"/>
                  <a:ea typeface="微软雅黑" panose="020B0503020204020204" pitchFamily="34" charset="-122"/>
                  <a:cs typeface="+mn-cs"/>
                </a:rPr>
                <a:t>L217</a:t>
              </a:r>
              <a:endParaRPr kumimoji="0" lang="en-US" altLang="zh-CN" sz="1400" b="1" i="0" u="sng" strike="noStrike" kern="1200" cap="none" spc="0" normalizeH="0" baseline="0" noProof="0" dirty="0">
                <a:solidFill>
                  <a:srgbClr val="FFFFFF"/>
                </a:solidFill>
                <a:effectLst>
                  <a:outerShdw blurRad="38100" dist="25400" dir="5400000" algn="ctr" rotWithShape="0">
                    <a:srgbClr val="6E747A">
                      <a:alpha val="43000"/>
                    </a:srgbClr>
                  </a:outerShdw>
                </a:effectLst>
                <a:uLnTx/>
                <a:uFillTx/>
                <a:latin typeface="Angsana New" panose="02020603050405020304" pitchFamily="18" charset="-34"/>
                <a:ea typeface="微软雅黑" panose="020B0503020204020204" pitchFamily="34" charset="-122"/>
                <a:cs typeface="+mn-cs"/>
              </a:endParaRPr>
            </a:p>
          </p:txBody>
        </p:sp>
        <p:sp>
          <p:nvSpPr>
            <p:cNvPr id="51" name="文本框 50"/>
            <p:cNvSpPr txBox="1"/>
            <p:nvPr/>
          </p:nvSpPr>
          <p:spPr>
            <a:xfrm>
              <a:off x="9468" y="3625"/>
              <a:ext cx="780" cy="5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Angsana New" panose="02020603050405020304" pitchFamily="18" charset="-34"/>
                  <a:ea typeface="微软雅黑" panose="020B0503020204020204" pitchFamily="34" charset="-122"/>
                  <a:cs typeface="+mn-cs"/>
                </a:rPr>
                <a:t>01</a:t>
              </a:r>
              <a:endParaRPr kumimoji="0" lang="en-US" altLang="zh-CN" sz="1600" b="1" i="0" u="none" strike="noStrike" kern="1200" cap="none" spc="0" normalizeH="0" baseline="0" noProof="0" dirty="0">
                <a:ln>
                  <a:noFill/>
                </a:ln>
                <a:solidFill>
                  <a:prstClr val="white"/>
                </a:solidFill>
                <a:effectLst/>
                <a:uLnTx/>
                <a:uFillTx/>
                <a:latin typeface="Angsana New" panose="02020603050405020304" pitchFamily="18" charset="-34"/>
                <a:ea typeface="微软雅黑" panose="020B0503020204020204" pitchFamily="34" charset="-122"/>
                <a:cs typeface="+mn-cs"/>
              </a:endParaRPr>
            </a:p>
          </p:txBody>
        </p:sp>
        <p:sp>
          <p:nvSpPr>
            <p:cNvPr id="53" name="椭圆 52"/>
            <p:cNvSpPr/>
            <p:nvPr/>
          </p:nvSpPr>
          <p:spPr>
            <a:xfrm>
              <a:off x="8144" y="5569"/>
              <a:ext cx="709" cy="685"/>
            </a:xfrm>
            <a:prstGeom prst="ellipse">
              <a:avLst/>
            </a:prstGeom>
            <a:solidFill>
              <a:schemeClr val="accent1"/>
            </a:solidFill>
            <a:ln w="25400" cap="flat" cmpd="sng" algn="ctr">
              <a:solidFill>
                <a:schemeClr val="accent1"/>
              </a:solidFill>
              <a:prstDash val="solid"/>
            </a:ln>
            <a:effectLst/>
          </p:spPr>
          <p:style>
            <a:lnRef idx="2">
              <a:srgbClr val="00AAE8">
                <a:shade val="50000"/>
              </a:srgbClr>
            </a:lnRef>
            <a:fillRef idx="1">
              <a:srgbClr val="00AAE8"/>
            </a:fillRef>
            <a:effectRef idx="0">
              <a:srgbClr val="00AAE8"/>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black">
                    <a:lumMod val="75000"/>
                    <a:lumOff val="25000"/>
                  </a:prstClr>
                </a:solidFill>
                <a:effectLst/>
                <a:uLnTx/>
                <a:uFillTx/>
                <a:latin typeface="Angsana New" panose="02020603050405020304" pitchFamily="18" charset="-34"/>
                <a:ea typeface="微软雅黑" panose="020B0503020204020204" pitchFamily="34" charset="-122"/>
                <a:cs typeface="+mn-cs"/>
              </a:endParaRPr>
            </a:p>
          </p:txBody>
        </p:sp>
        <p:sp>
          <p:nvSpPr>
            <p:cNvPr id="54" name="文本框 53"/>
            <p:cNvSpPr txBox="1"/>
            <p:nvPr/>
          </p:nvSpPr>
          <p:spPr>
            <a:xfrm>
              <a:off x="8162" y="5611"/>
              <a:ext cx="780" cy="5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Angsana New" panose="02020603050405020304" pitchFamily="18" charset="-34"/>
                  <a:ea typeface="微软雅黑" panose="020B0503020204020204" pitchFamily="34" charset="-122"/>
                  <a:cs typeface="+mn-cs"/>
                </a:rPr>
                <a:t>02</a:t>
              </a:r>
              <a:endParaRPr kumimoji="0" lang="en-US" altLang="zh-CN" sz="1600" b="1" i="0" u="none" strike="noStrike" kern="1200" cap="none" spc="0" normalizeH="0" baseline="0" noProof="0" dirty="0">
                <a:ln>
                  <a:noFill/>
                </a:ln>
                <a:solidFill>
                  <a:prstClr val="white"/>
                </a:solidFill>
                <a:effectLst/>
                <a:uLnTx/>
                <a:uFillTx/>
                <a:latin typeface="Angsana New" panose="02020603050405020304" pitchFamily="18" charset="-34"/>
                <a:ea typeface="微软雅黑" panose="020B0503020204020204" pitchFamily="34" charset="-122"/>
                <a:cs typeface="+mn-cs"/>
              </a:endParaRPr>
            </a:p>
          </p:txBody>
        </p:sp>
        <p:sp>
          <p:nvSpPr>
            <p:cNvPr id="67" name="椭圆 66"/>
            <p:cNvSpPr/>
            <p:nvPr/>
          </p:nvSpPr>
          <p:spPr>
            <a:xfrm>
              <a:off x="10701" y="5572"/>
              <a:ext cx="709" cy="685"/>
            </a:xfrm>
            <a:prstGeom prst="ellipse">
              <a:avLst/>
            </a:prstGeom>
            <a:solidFill>
              <a:schemeClr val="accent1"/>
            </a:solidFill>
            <a:ln w="25400" cap="flat" cmpd="sng" algn="ctr">
              <a:solidFill>
                <a:schemeClr val="accent1"/>
              </a:solidFill>
              <a:prstDash val="solid"/>
            </a:ln>
            <a:effectLst/>
          </p:spPr>
          <p:style>
            <a:lnRef idx="2">
              <a:srgbClr val="00AAE8">
                <a:shade val="50000"/>
              </a:srgbClr>
            </a:lnRef>
            <a:fillRef idx="1">
              <a:srgbClr val="00AAE8"/>
            </a:fillRef>
            <a:effectRef idx="0">
              <a:srgbClr val="00AAE8"/>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black">
                    <a:lumMod val="75000"/>
                    <a:lumOff val="25000"/>
                  </a:prstClr>
                </a:solidFill>
                <a:effectLst/>
                <a:uLnTx/>
                <a:uFillTx/>
                <a:latin typeface="Angsana New" panose="02020603050405020304" pitchFamily="18" charset="-34"/>
                <a:ea typeface="微软雅黑" panose="020B0503020204020204" pitchFamily="34" charset="-122"/>
                <a:cs typeface="+mn-cs"/>
              </a:endParaRPr>
            </a:p>
          </p:txBody>
        </p:sp>
        <p:sp>
          <p:nvSpPr>
            <p:cNvPr id="68" name="文本框 67"/>
            <p:cNvSpPr txBox="1"/>
            <p:nvPr/>
          </p:nvSpPr>
          <p:spPr>
            <a:xfrm>
              <a:off x="10718" y="5613"/>
              <a:ext cx="780" cy="5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Angsana New" panose="02020603050405020304" pitchFamily="18" charset="-34"/>
                  <a:ea typeface="微软雅黑" panose="020B0503020204020204" pitchFamily="34" charset="-122"/>
                  <a:cs typeface="+mn-cs"/>
                </a:rPr>
                <a:t>03</a:t>
              </a:r>
              <a:endParaRPr kumimoji="0" lang="en-US" altLang="zh-CN" sz="1600" b="1" i="0" u="none" strike="noStrike" kern="1200" cap="none" spc="0" normalizeH="0" baseline="0" noProof="0" dirty="0">
                <a:ln>
                  <a:noFill/>
                </a:ln>
                <a:solidFill>
                  <a:prstClr val="white"/>
                </a:solidFill>
                <a:effectLst/>
                <a:uLnTx/>
                <a:uFillTx/>
                <a:latin typeface="Angsana New" panose="02020603050405020304" pitchFamily="18" charset="-34"/>
                <a:ea typeface="微软雅黑" panose="020B0503020204020204" pitchFamily="34" charset="-122"/>
                <a:cs typeface="+mn-cs"/>
              </a:endParaRPr>
            </a:p>
          </p:txBody>
        </p:sp>
        <p:cxnSp>
          <p:nvCxnSpPr>
            <p:cNvPr id="69" name="直接连接符 68"/>
            <p:cNvCxnSpPr/>
            <p:nvPr/>
          </p:nvCxnSpPr>
          <p:spPr>
            <a:xfrm flipH="1">
              <a:off x="9796" y="2906"/>
              <a:ext cx="12" cy="484"/>
            </a:xfrm>
            <a:prstGeom prst="line">
              <a:avLst/>
            </a:prstGeom>
            <a:noFill/>
            <a:ln w="9525" cap="flat" cmpd="sng" algn="ctr">
              <a:solidFill>
                <a:schemeClr val="accent1"/>
              </a:solidFill>
              <a:prstDash val="solid"/>
            </a:ln>
            <a:effectLst/>
          </p:spPr>
          <p:style>
            <a:lnRef idx="1">
              <a:srgbClr val="00AAE8"/>
            </a:lnRef>
            <a:fillRef idx="0">
              <a:srgbClr val="00AAE8"/>
            </a:fillRef>
            <a:effectRef idx="0">
              <a:srgbClr val="00AAE8"/>
            </a:effectRef>
            <a:fontRef idx="minor">
              <a:srgbClr val="004A86"/>
            </a:fontRef>
          </p:style>
        </p:cxnSp>
        <p:cxnSp>
          <p:nvCxnSpPr>
            <p:cNvPr id="70" name="直接连接符 69"/>
            <p:cNvCxnSpPr/>
            <p:nvPr/>
          </p:nvCxnSpPr>
          <p:spPr>
            <a:xfrm>
              <a:off x="8464" y="6474"/>
              <a:ext cx="0" cy="773"/>
            </a:xfrm>
            <a:prstGeom prst="line">
              <a:avLst/>
            </a:prstGeom>
            <a:noFill/>
            <a:ln w="9525" cap="flat" cmpd="sng" algn="ctr">
              <a:solidFill>
                <a:schemeClr val="accent1"/>
              </a:solidFill>
              <a:prstDash val="solid"/>
            </a:ln>
            <a:effectLst/>
          </p:spPr>
          <p:style>
            <a:lnRef idx="1">
              <a:srgbClr val="00AAE8"/>
            </a:lnRef>
            <a:fillRef idx="0">
              <a:srgbClr val="00AAE8"/>
            </a:fillRef>
            <a:effectRef idx="0">
              <a:srgbClr val="00AAE8"/>
            </a:effectRef>
            <a:fontRef idx="minor">
              <a:srgbClr val="004A86"/>
            </a:fontRef>
          </p:style>
        </p:cxnSp>
        <p:cxnSp>
          <p:nvCxnSpPr>
            <p:cNvPr id="71" name="直接连接符 70"/>
            <p:cNvCxnSpPr/>
            <p:nvPr/>
          </p:nvCxnSpPr>
          <p:spPr>
            <a:xfrm>
              <a:off x="11114" y="6474"/>
              <a:ext cx="0" cy="773"/>
            </a:xfrm>
            <a:prstGeom prst="line">
              <a:avLst/>
            </a:prstGeom>
            <a:noFill/>
            <a:ln w="9525" cap="flat" cmpd="sng" algn="ctr">
              <a:solidFill>
                <a:schemeClr val="accent1"/>
              </a:solidFill>
              <a:prstDash val="solid"/>
            </a:ln>
            <a:effectLst/>
          </p:spPr>
          <p:style>
            <a:lnRef idx="1">
              <a:srgbClr val="00AAE8"/>
            </a:lnRef>
            <a:fillRef idx="0">
              <a:srgbClr val="00AAE8"/>
            </a:fillRef>
            <a:effectRef idx="0">
              <a:srgbClr val="00AAE8"/>
            </a:effectRef>
            <a:fontRef idx="minor">
              <a:srgbClr val="004A86"/>
            </a:fontRef>
          </p:style>
        </p:cxnSp>
      </p:grpSp>
      <p:sp>
        <p:nvSpPr>
          <p:cNvPr id="72" name="矩形 71"/>
          <p:cNvSpPr/>
          <p:nvPr/>
        </p:nvSpPr>
        <p:spPr>
          <a:xfrm>
            <a:off x="420982" y="5629955"/>
            <a:ext cx="7040076" cy="861774"/>
          </a:xfrm>
          <a:prstGeom prst="rect">
            <a:avLst/>
          </a:prstGeom>
        </p:spPr>
        <p:txBody>
          <a:bodyPr wrap="square">
            <a:spAutoFit/>
          </a:bodyPr>
          <a:lstStyle/>
          <a:p>
            <a:pPr marL="0" marR="0" lvl="0" indent="0" algn="r" defTabSz="914400" rtl="0" eaLnBrk="1" fontAlgn="auto" latinLnBrk="0" hangingPunct="1">
              <a:lnSpc>
                <a:spcPct val="100000"/>
              </a:lnSpc>
              <a:spcBef>
                <a:spcPct val="0"/>
              </a:spcBef>
              <a:spcAft>
                <a:spcPts val="0"/>
              </a:spcAft>
              <a:buClrTx/>
              <a:buSzTx/>
              <a:buFontTx/>
              <a:buNone/>
              <a:defRPr/>
            </a:pPr>
            <a:r>
              <a:rPr kumimoji="0" lang="zh-CN" altLang="en-US"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Unicode MS" panose="020B0604020202020204" charset="-122"/>
              </a:rPr>
              <a:t>质量指标： </a:t>
            </a:r>
            <a:r>
              <a:rPr kumimoji="0" lang="zh-CN" altLang="en-US"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Unicode MS" panose="020B0604020202020204" charset="-122"/>
              </a:rPr>
              <a:t>质量管理再创佳绩，实现</a:t>
            </a:r>
            <a:r>
              <a:rPr kumimoji="0" lang="zh-CN" altLang="en-US"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Unicode MS" panose="020B0604020202020204" charset="-122"/>
              </a:rPr>
              <a:t>五个零</a:t>
            </a:r>
            <a:r>
              <a:rPr kumimoji="0" lang="zh-CN" altLang="en-US"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Unicode MS" panose="020B0604020202020204" charset="-122"/>
              </a:rPr>
              <a:t>的卓越值</a:t>
            </a:r>
            <a:endParaRPr kumimoji="0" lang="zh-CN" altLang="en-US"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Unicode MS" panose="020B0604020202020204" charset="-122"/>
            </a:endParaRPr>
          </a:p>
          <a:p>
            <a:pPr marL="0" marR="0" lvl="0" indent="0" algn="r" defTabSz="914400" rtl="0" eaLnBrk="1" fontAlgn="auto" latinLnBrk="0" hangingPunct="1">
              <a:lnSpc>
                <a:spcPct val="100000"/>
              </a:lnSpc>
              <a:spcBef>
                <a:spcPct val="0"/>
              </a:spcBef>
              <a:spcAft>
                <a:spcPts val="0"/>
              </a:spcAft>
              <a:buClrTx/>
              <a:buSzTx/>
              <a:buFontTx/>
              <a:buNone/>
              <a:defRPr/>
            </a:pPr>
            <a:r>
              <a:rPr lang="zh-CN" altLang="en-US" sz="1600" i="1"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Unicode MS" panose="020B0604020202020204" charset="-122"/>
                <a:sym typeface="+mn-ea"/>
              </a:rPr>
              <a:t>(人因非计划停机/人因重大设备损坏/工作返工/维修相关的再鉴定一次不合格设备/FME一级指标事件)</a:t>
            </a:r>
            <a:endParaRPr kumimoji="0" lang="zh-CN" altLang="en-US" sz="1600" i="1"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Unicode MS" panose="020B0604020202020204" charset="-122"/>
            </a:endParaRPr>
          </a:p>
        </p:txBody>
      </p:sp>
      <p:sp>
        <p:nvSpPr>
          <p:cNvPr id="73" name="矩形 72"/>
          <p:cNvSpPr/>
          <p:nvPr/>
        </p:nvSpPr>
        <p:spPr>
          <a:xfrm>
            <a:off x="7569607" y="5675040"/>
            <a:ext cx="4602797" cy="584775"/>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Unicode MS" panose="020B0604020202020204" charset="-122"/>
                <a:sym typeface="Arial" panose="020B0604020202020204" pitchFamily="34" charset="0"/>
              </a:rPr>
              <a:t>集体剂量：</a:t>
            </a:r>
            <a:r>
              <a:rPr kumimoji="0" lang="zh-CN" altLang="en-US" sz="160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Unicode MS" panose="020B0604020202020204" charset="-122"/>
                <a:sym typeface="Arial" panose="020B0604020202020204" pitchFamily="34" charset="0"/>
              </a:rPr>
              <a:t> 集体剂量较大修前预估值</a:t>
            </a:r>
            <a:r>
              <a:rPr kumimoji="0" lang="zh-CN" altLang="en-US" sz="160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Unicode MS" panose="020B0604020202020204" charset="-122"/>
                <a:sym typeface="Arial" panose="020B0604020202020204" pitchFamily="34" charset="0"/>
              </a:rPr>
              <a:t>减少30%</a:t>
            </a:r>
            <a:r>
              <a:rPr kumimoji="0" lang="zh-CN" altLang="en-US" sz="160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Unicode MS" panose="020B0604020202020204" charset="-122"/>
                <a:sym typeface="Arial" panose="020B0604020202020204" pitchFamily="34" charset="0"/>
              </a:rPr>
              <a:t>，创L2号机商运以来同类型大修的最好水平</a:t>
            </a:r>
            <a:endParaRPr kumimoji="0" lang="zh-CN" altLang="en-US" sz="160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Unicode MS" panose="020B0604020202020204" charset="-122"/>
              <a:sym typeface="Arial" panose="020B0604020202020204" pitchFamily="34" charset="0"/>
            </a:endParaRPr>
          </a:p>
        </p:txBody>
      </p:sp>
      <p:grpSp>
        <p:nvGrpSpPr>
          <p:cNvPr id="74" name="组合 73"/>
          <p:cNvGrpSpPr/>
          <p:nvPr/>
        </p:nvGrpSpPr>
        <p:grpSpPr>
          <a:xfrm>
            <a:off x="928627" y="2269853"/>
            <a:ext cx="2949575" cy="2190115"/>
            <a:chOff x="8474" y="3555"/>
            <a:chExt cx="4645" cy="3449"/>
          </a:xfrm>
        </p:grpSpPr>
        <p:grpSp>
          <p:nvGrpSpPr>
            <p:cNvPr id="76" name="组合 75"/>
            <p:cNvGrpSpPr/>
            <p:nvPr/>
          </p:nvGrpSpPr>
          <p:grpSpPr>
            <a:xfrm>
              <a:off x="8474" y="3555"/>
              <a:ext cx="4645" cy="3449"/>
              <a:chOff x="1127126" y="4365617"/>
              <a:chExt cx="1962153" cy="2190716"/>
            </a:xfrm>
          </p:grpSpPr>
          <p:sp>
            <p:nvSpPr>
              <p:cNvPr id="77" name="圆角矩形 76"/>
              <p:cNvSpPr/>
              <p:nvPr/>
            </p:nvSpPr>
            <p:spPr>
              <a:xfrm>
                <a:off x="1127126" y="4365617"/>
                <a:ext cx="1962153" cy="2190716"/>
              </a:xfrm>
              <a:prstGeom prst="roundRect">
                <a:avLst/>
              </a:prstGeom>
              <a:solidFill>
                <a:srgbClr val="C00000"/>
              </a:solidFill>
              <a:ln w="25400" cap="flat" cmpd="sng" algn="ctr">
                <a:noFill/>
                <a:prstDash val="solid"/>
              </a:ln>
              <a:effectLst/>
            </p:spPr>
            <p:style>
              <a:lnRef idx="2">
                <a:srgbClr val="00AAE8">
                  <a:shade val="50000"/>
                </a:srgbClr>
              </a:lnRef>
              <a:fillRef idx="1">
                <a:srgbClr val="00AAE8"/>
              </a:fillRef>
              <a:effectRef idx="0">
                <a:srgbClr val="00AAE8"/>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等线" panose="02010600030101010101" pitchFamily="2" charset="-122"/>
                  <a:ea typeface="等线" panose="02010600030101010101" pitchFamily="2" charset="-122"/>
                  <a:cs typeface="+mn-cs"/>
                </a:endParaRPr>
              </a:p>
            </p:txBody>
          </p:sp>
          <p:sp>
            <p:nvSpPr>
              <p:cNvPr id="78" name="文本框 77"/>
              <p:cNvSpPr txBox="1"/>
              <p:nvPr/>
            </p:nvSpPr>
            <p:spPr>
              <a:xfrm>
                <a:off x="1390950" y="4724123"/>
                <a:ext cx="1494911" cy="3682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党建引领，争创佳绩</a:t>
                </a:r>
                <a:endParaRPr kumimoji="0"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75" name="矩形 74"/>
            <p:cNvSpPr/>
            <p:nvPr/>
          </p:nvSpPr>
          <p:spPr>
            <a:xfrm>
              <a:off x="8788" y="4831"/>
              <a:ext cx="4160" cy="1888"/>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党员带头，示范引领</a:t>
              </a:r>
              <a:endPar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目标清晰，责任明确</a:t>
              </a:r>
              <a:endPar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主动奉献，勇于担当</a:t>
              </a:r>
              <a:endPar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sp>
        <p:nvSpPr>
          <p:cNvPr id="2" name="标题 1"/>
          <p:cNvSpPr>
            <a:spLocks noGrp="1"/>
          </p:cNvSpPr>
          <p:nvPr>
            <p:ph type="title"/>
          </p:nvPr>
        </p:nvSpPr>
        <p:spPr/>
        <p:txBody>
          <a:bodyPr/>
          <a:lstStyle/>
          <a:p>
            <a:r>
              <a:rPr lang="zh-CN" altLang="en-US" sz="2000" smtClean="0">
                <a:solidFill>
                  <a:schemeClr val="tx2"/>
                </a:solidFill>
              </a:rPr>
              <a:t>一区两队一岗的广泛开展以来，大修工作取得良好效果。</a:t>
            </a:r>
            <a:endParaRPr lang="zh-CN" altLang="en-US" sz="2000" dirty="0" smtClean="0">
              <a:solidFill>
                <a:schemeClr val="tx2"/>
              </a:solidFill>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2709130" y="2852936"/>
            <a:ext cx="1919605" cy="818222"/>
          </a:xfrm>
          <a:prstGeom prst="rect">
            <a:avLst/>
          </a:prstGeom>
          <a:solidFill>
            <a:srgbClr val="FFFFFF"/>
          </a:solidFill>
        </p:spPr>
        <p:txBody>
          <a:bodyPr wrap="square" lIns="121841" tIns="60921" rIns="121841" bIns="60921" rtlCol="0">
            <a:spAutoFit/>
          </a:bodyPr>
          <a:lstStyle/>
          <a:p>
            <a:pPr defTabSz="1218565" fontAlgn="auto">
              <a:lnSpc>
                <a:spcPct val="150000"/>
              </a:lnSpc>
              <a:spcBef>
                <a:spcPts val="0"/>
              </a:spcBef>
              <a:spcAft>
                <a:spcPts val="0"/>
              </a:spcAft>
              <a:defRPr/>
            </a:pPr>
            <a:r>
              <a:rPr lang="zh-CN" altLang="en-US" sz="1600" b="1" kern="0" dirty="0">
                <a:solidFill>
                  <a:srgbClr val="FF0000"/>
                </a:solidFill>
                <a:latin typeface="微软雅黑" panose="020B0503020204020204" pitchFamily="34" charset="-122"/>
                <a:ea typeface="微软雅黑" panose="020B0503020204020204" pitchFamily="34" charset="-122"/>
              </a:rPr>
              <a:t>落实管理岗位和高岗责任，实施</a:t>
            </a:r>
            <a:r>
              <a:rPr lang="zh-CN" altLang="en-US" sz="1600" b="1" kern="0" dirty="0" smtClean="0">
                <a:solidFill>
                  <a:srgbClr val="FF0000"/>
                </a:solidFill>
                <a:latin typeface="微软雅黑" panose="020B0503020204020204" pitchFamily="34" charset="-122"/>
                <a:ea typeface="微软雅黑" panose="020B0503020204020204" pitchFamily="34" charset="-122"/>
              </a:rPr>
              <a:t>竞聘</a:t>
            </a:r>
            <a:endParaRPr lang="en-US" altLang="zh-CN" sz="1600" b="1" kern="0" dirty="0">
              <a:solidFill>
                <a:srgbClr val="FF0000"/>
              </a:solidFill>
              <a:latin typeface="微软雅黑" panose="020B0503020204020204" pitchFamily="34" charset="-122"/>
              <a:ea typeface="微软雅黑" panose="020B0503020204020204" pitchFamily="34" charset="-122"/>
            </a:endParaRPr>
          </a:p>
        </p:txBody>
      </p:sp>
      <p:pic>
        <p:nvPicPr>
          <p:cNvPr id="24" name="Picture 5"/>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r="57027"/>
          <a:stretch>
            <a:fillRect/>
          </a:stretch>
        </p:blipFill>
        <p:spPr bwMode="auto">
          <a:xfrm>
            <a:off x="194161" y="1779171"/>
            <a:ext cx="2514969" cy="4752397"/>
          </a:xfrm>
          <a:prstGeom prst="rect">
            <a:avLst/>
          </a:prstGeom>
          <a:noFill/>
          <a:ln>
            <a:noFill/>
          </a:ln>
          <a:effectLst/>
          <a:extLst>
            <a:ext uri="{909E8E84-426E-40DD-AFC4-6F175D3DCCD1}">
              <a14:hiddenFill xmlns:a14="http://schemas.microsoft.com/office/drawing/2010/main">
                <a:solidFill>
                  <a:srgbClr val="ED6A13"/>
                </a:solidFill>
              </a14:hiddenFill>
            </a:ext>
            <a:ext uri="{91240B29-F687-4F45-9708-019B960494DF}">
              <a14:hiddenLine xmlns:a14="http://schemas.microsoft.com/office/drawing/2010/main" w="9525">
                <a:solidFill>
                  <a:srgbClr val="ED6C50"/>
                </a:solidFill>
                <a:miter lim="800000"/>
                <a:headEnd/>
                <a:tailEnd/>
              </a14:hiddenLine>
            </a:ext>
            <a:ext uri="{AF507438-7753-43E0-B8FC-AC1667EBCBE1}">
              <a14:hiddenEffects xmlns:a14="http://schemas.microsoft.com/office/drawing/2010/main">
                <a:effectLst>
                  <a:outerShdw dist="17961" dir="2700000" algn="ctr" rotWithShape="0">
                    <a:srgbClr val="003F67"/>
                  </a:outerShdw>
                </a:effectLst>
              </a14:hiddenEffects>
            </a:ext>
          </a:extLst>
        </p:spPr>
      </p:pic>
      <p:sp>
        <p:nvSpPr>
          <p:cNvPr id="2" name="TextBox 1"/>
          <p:cNvSpPr txBox="1"/>
          <p:nvPr/>
        </p:nvSpPr>
        <p:spPr>
          <a:xfrm>
            <a:off x="5485228" y="1501714"/>
            <a:ext cx="5524253" cy="366395"/>
          </a:xfrm>
          <a:prstGeom prst="rect">
            <a:avLst/>
          </a:prstGeom>
          <a:solidFill>
            <a:schemeClr val="tx1"/>
          </a:solidFill>
          <a:ln>
            <a:noFill/>
          </a:ln>
        </p:spPr>
        <p:txBody>
          <a:bodyPr wrap="square" lIns="121901" tIns="60951" rIns="121901" bIns="60951" rtlCol="0">
            <a:spAutoFit/>
          </a:bodyPr>
          <a:lstStyle>
            <a:defPPr>
              <a:defRPr lang="zh-CN"/>
            </a:defPPr>
            <a:lvl1pPr algn="ctr" defTabSz="1219200">
              <a:defRPr sz="1600" b="1">
                <a:solidFill>
                  <a:schemeClr val="bg1"/>
                </a:solidFill>
                <a:latin typeface="微软雅黑" panose="020B0503020204020204" pitchFamily="34" charset="-122"/>
                <a:ea typeface="微软雅黑" panose="020B0503020204020204" pitchFamily="34" charset="-122"/>
              </a:defRPr>
            </a:lvl1pPr>
          </a:lstStyle>
          <a:p>
            <a:r>
              <a:rPr lang="zh-CN" altLang="en-US" dirty="0"/>
              <a:t>岗位能上能下（末位释放、公开</a:t>
            </a:r>
            <a:r>
              <a:rPr lang="zh-CN" altLang="en-US" dirty="0">
                <a:sym typeface="微软雅黑" panose="020B0503020204020204" pitchFamily="34" charset="-122"/>
              </a:rPr>
              <a:t>竞聘</a:t>
            </a:r>
            <a:r>
              <a:rPr lang="zh-CN" altLang="en-US" dirty="0"/>
              <a:t>）</a:t>
            </a:r>
            <a:endParaRPr lang="zh-CN" alt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4797" y="4338854"/>
            <a:ext cx="6045115" cy="2042474"/>
          </a:xfrm>
          <a:prstGeom prst="rect">
            <a:avLst/>
          </a:prstGeom>
          <a:noFill/>
          <a:ln>
            <a:noFill/>
          </a:ln>
          <a:effectLst/>
          <a:extLst>
            <a:ext uri="{909E8E84-426E-40DD-AFC4-6F175D3DCCD1}">
              <a14:hiddenFill xmlns:a14="http://schemas.microsoft.com/office/drawing/2010/main">
                <a:solidFill>
                  <a:srgbClr val="ED6A13"/>
                </a:solidFill>
              </a14:hiddenFill>
            </a:ext>
            <a:ext uri="{91240B29-F687-4F45-9708-019B960494DF}">
              <a14:hiddenLine xmlns:a14="http://schemas.microsoft.com/office/drawing/2010/main" w="9525">
                <a:solidFill>
                  <a:srgbClr val="ED6C50"/>
                </a:solidFill>
                <a:miter lim="800000"/>
                <a:headEnd/>
                <a:tailEnd/>
              </a14:hiddenLine>
            </a:ext>
            <a:ext uri="{AF507438-7753-43E0-B8FC-AC1667EBCBE1}">
              <a14:hiddenEffects xmlns:a14="http://schemas.microsoft.com/office/drawing/2010/main">
                <a:effectLst>
                  <a:outerShdw dist="35921" dir="2700000" algn="ctr" rotWithShape="0">
                    <a:srgbClr val="006AAF"/>
                  </a:outerShdw>
                </a:effectLst>
              </a14:hiddenEffects>
            </a:ext>
          </a:extLst>
        </p:spPr>
      </p:pic>
      <p:sp>
        <p:nvSpPr>
          <p:cNvPr id="43" name="TextBox 42"/>
          <p:cNvSpPr txBox="1"/>
          <p:nvPr/>
        </p:nvSpPr>
        <p:spPr>
          <a:xfrm>
            <a:off x="5220247" y="3972170"/>
            <a:ext cx="6054215" cy="366395"/>
          </a:xfrm>
          <a:prstGeom prst="rect">
            <a:avLst/>
          </a:prstGeom>
          <a:solidFill>
            <a:schemeClr val="tx1"/>
          </a:solidFill>
          <a:ln>
            <a:noFill/>
          </a:ln>
        </p:spPr>
        <p:txBody>
          <a:bodyPr wrap="square" lIns="121901" tIns="60951" rIns="121901" bIns="60951" rtlCol="0">
            <a:spAutoFit/>
          </a:bodyPr>
          <a:lstStyle/>
          <a:p>
            <a:pPr algn="ctr" defTabSz="1219200"/>
            <a:r>
              <a:rPr lang="zh-CN" altLang="en-US" sz="1600" b="1" dirty="0">
                <a:solidFill>
                  <a:schemeClr val="bg1"/>
                </a:solidFill>
                <a:latin typeface="微软雅黑" panose="020B0503020204020204" pitchFamily="34" charset="-122"/>
                <a:ea typeface="微软雅黑" panose="020B0503020204020204" pitchFamily="34" charset="-122"/>
              </a:rPr>
              <a:t>绩效能多能少（强调岗位贡献）</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9162" y="1902356"/>
            <a:ext cx="5536384" cy="1565415"/>
          </a:xfrm>
          <a:prstGeom prst="rect">
            <a:avLst/>
          </a:prstGeom>
          <a:noFill/>
          <a:ln>
            <a:noFill/>
          </a:ln>
          <a:effectLst/>
          <a:extLst>
            <a:ext uri="{909E8E84-426E-40DD-AFC4-6F175D3DCCD1}">
              <a14:hiddenFill xmlns:a14="http://schemas.microsoft.com/office/drawing/2010/main">
                <a:solidFill>
                  <a:srgbClr val="ED6A13"/>
                </a:solidFill>
              </a14:hiddenFill>
            </a:ext>
            <a:ext uri="{91240B29-F687-4F45-9708-019B960494DF}">
              <a14:hiddenLine xmlns:a14="http://schemas.microsoft.com/office/drawing/2010/main" w="9525">
                <a:solidFill>
                  <a:srgbClr val="ED6C50"/>
                </a:solidFill>
                <a:miter lim="800000"/>
                <a:headEnd/>
                <a:tailEnd/>
              </a14:hiddenLine>
            </a:ext>
            <a:ext uri="{AF507438-7753-43E0-B8FC-AC1667EBCBE1}">
              <a14:hiddenEffects xmlns:a14="http://schemas.microsoft.com/office/drawing/2010/main">
                <a:effectLst>
                  <a:outerShdw dist="35921" dir="2700000" algn="ctr" rotWithShape="0">
                    <a:srgbClr val="006AAF"/>
                  </a:outerShdw>
                </a:effectLst>
              </a14:hiddenEffects>
            </a:ext>
          </a:extLst>
        </p:spPr>
      </p:pic>
      <p:sp>
        <p:nvSpPr>
          <p:cNvPr id="3" name="标题 2"/>
          <p:cNvSpPr>
            <a:spLocks noGrp="1"/>
          </p:cNvSpPr>
          <p:nvPr>
            <p:ph type="title"/>
          </p:nvPr>
        </p:nvSpPr>
        <p:spPr/>
        <p:txBody>
          <a:bodyPr/>
          <a:lstStyle/>
          <a:p>
            <a:pPr>
              <a:buFont typeface="+mj-lt"/>
            </a:pPr>
            <a:r>
              <a:rPr lang="en-US" altLang="zh-CN" sz="2000" smtClean="0">
                <a:solidFill>
                  <a:schemeClr val="tx2"/>
                </a:solidFill>
              </a:rPr>
              <a:t>B.</a:t>
            </a:r>
            <a:r>
              <a:rPr lang="zh-CN" altLang="en-US" sz="2000" smtClean="0">
                <a:solidFill>
                  <a:schemeClr val="tx2"/>
                </a:solidFill>
              </a:rPr>
              <a:t>组织活力</a:t>
            </a:r>
            <a:r>
              <a:rPr lang="en-US" altLang="zh-CN" sz="2000" smtClean="0">
                <a:solidFill>
                  <a:schemeClr val="tx2"/>
                </a:solidFill>
              </a:rPr>
              <a:t>——</a:t>
            </a:r>
            <a:r>
              <a:rPr lang="zh-CN" altLang="en-US" sz="2000" smtClean="0">
                <a:solidFill>
                  <a:schemeClr val="tx2"/>
                </a:solidFill>
              </a:rPr>
              <a:t>构建科学高效的激励奖惩机制，激发组织活力</a:t>
            </a:r>
            <a:endParaRPr lang="zh-CN" altLang="en-US" sz="2000" dirty="0" smtClean="0">
              <a:solidFill>
                <a:schemeClr val="tx2"/>
              </a:solidFill>
            </a:endParaRPr>
          </a:p>
        </p:txBody>
      </p:sp>
      <p:sp>
        <p:nvSpPr>
          <p:cNvPr id="5" name="矩形 4"/>
          <p:cNvSpPr/>
          <p:nvPr/>
        </p:nvSpPr>
        <p:spPr>
          <a:xfrm>
            <a:off x="2709130" y="3761607"/>
            <a:ext cx="2155174" cy="787523"/>
          </a:xfrm>
          <a:prstGeom prst="rect">
            <a:avLst/>
          </a:prstGeom>
        </p:spPr>
        <p:txBody>
          <a:bodyPr wrap="square">
            <a:spAutoFit/>
          </a:bodyPr>
          <a:lstStyle/>
          <a:p>
            <a:pPr defTabSz="1218565" fontAlgn="auto">
              <a:lnSpc>
                <a:spcPct val="150000"/>
              </a:lnSpc>
              <a:spcBef>
                <a:spcPts val="0"/>
              </a:spcBef>
              <a:spcAft>
                <a:spcPts val="0"/>
              </a:spcAft>
              <a:defRPr/>
            </a:pPr>
            <a:r>
              <a:rPr lang="zh-CN" altLang="en-US" sz="1600" b="1" kern="0" dirty="0" smtClean="0">
                <a:solidFill>
                  <a:srgbClr val="FF0000"/>
                </a:solidFill>
                <a:latin typeface="微软雅黑" panose="020B0503020204020204" pitchFamily="34" charset="-122"/>
                <a:ea typeface="微软雅黑" panose="020B0503020204020204" pitchFamily="34" charset="-122"/>
              </a:rPr>
              <a:t>建立</a:t>
            </a:r>
            <a:r>
              <a:rPr lang="zh-CN" altLang="en-US" sz="1600" b="1" kern="0" dirty="0">
                <a:solidFill>
                  <a:srgbClr val="FF0000"/>
                </a:solidFill>
                <a:latin typeface="微软雅黑" panose="020B0503020204020204" pitchFamily="34" charset="-122"/>
                <a:ea typeface="微软雅黑" panose="020B0503020204020204" pitchFamily="34" charset="-122"/>
              </a:rPr>
              <a:t>员工退养和员工缓冲池</a:t>
            </a:r>
            <a:r>
              <a:rPr lang="zh-CN" altLang="en-US" sz="1600" b="1" kern="0" dirty="0" smtClean="0">
                <a:solidFill>
                  <a:srgbClr val="FF0000"/>
                </a:solidFill>
                <a:latin typeface="微软雅黑" panose="020B0503020204020204" pitchFamily="34" charset="-122"/>
                <a:ea typeface="微软雅黑" panose="020B0503020204020204" pitchFamily="34" charset="-122"/>
              </a:rPr>
              <a:t>机制</a:t>
            </a:r>
            <a:endParaRPr lang="en-US" altLang="zh-CN" sz="1600" b="1" kern="0" dirty="0">
              <a:solidFill>
                <a:srgbClr val="FF0000"/>
              </a:solidFill>
              <a:latin typeface="微软雅黑" panose="020B0503020204020204" pitchFamily="34" charset="-122"/>
              <a:ea typeface="微软雅黑" panose="020B0503020204020204" pitchFamily="34" charset="-122"/>
            </a:endParaRPr>
          </a:p>
        </p:txBody>
      </p:sp>
      <p:sp>
        <p:nvSpPr>
          <p:cNvPr id="6" name="矩形 5"/>
          <p:cNvSpPr/>
          <p:nvPr/>
        </p:nvSpPr>
        <p:spPr>
          <a:xfrm>
            <a:off x="2709130" y="4639579"/>
            <a:ext cx="2337223" cy="1200329"/>
          </a:xfrm>
          <a:prstGeom prst="rect">
            <a:avLst/>
          </a:prstGeom>
        </p:spPr>
        <p:txBody>
          <a:bodyPr wrap="square">
            <a:spAutoFit/>
          </a:bodyPr>
          <a:lstStyle/>
          <a:p>
            <a:pPr lvl="0" defTabSz="1218565" fontAlgn="auto">
              <a:lnSpc>
                <a:spcPct val="150000"/>
              </a:lnSpc>
              <a:spcBef>
                <a:spcPts val="0"/>
              </a:spcBef>
              <a:spcAft>
                <a:spcPts val="0"/>
              </a:spcAft>
              <a:defRPr/>
            </a:pPr>
            <a:r>
              <a:rPr lang="zh-CN" altLang="en-US" sz="1600" b="1" kern="0" dirty="0" smtClean="0">
                <a:solidFill>
                  <a:srgbClr val="FF0000"/>
                </a:solidFill>
                <a:latin typeface="微软雅黑" panose="020B0503020204020204" pitchFamily="34" charset="-122"/>
                <a:ea typeface="微软雅黑" panose="020B0503020204020204" pitchFamily="34" charset="-122"/>
              </a:rPr>
              <a:t>改进</a:t>
            </a:r>
            <a:r>
              <a:rPr lang="zh-CN" altLang="en-US" sz="1600" b="1" kern="0" dirty="0">
                <a:solidFill>
                  <a:srgbClr val="FF0000"/>
                </a:solidFill>
                <a:latin typeface="微软雅黑" panose="020B0503020204020204" pitchFamily="34" charset="-122"/>
                <a:ea typeface="微软雅黑" panose="020B0503020204020204" pitchFamily="34" charset="-122"/>
              </a:rPr>
              <a:t>组织绩效考核方式</a:t>
            </a:r>
            <a:endParaRPr lang="en-US" altLang="zh-CN" sz="1600" b="1" kern="0" dirty="0">
              <a:solidFill>
                <a:srgbClr val="FF0000"/>
              </a:solidFill>
              <a:latin typeface="微软雅黑" panose="020B0503020204020204" pitchFamily="34" charset="-122"/>
              <a:ea typeface="微软雅黑" panose="020B0503020204020204" pitchFamily="34" charset="-122"/>
            </a:endParaRPr>
          </a:p>
          <a:p>
            <a:pPr lvl="0" defTabSz="1218565" fontAlgn="auto">
              <a:lnSpc>
                <a:spcPct val="150000"/>
              </a:lnSpc>
              <a:spcBef>
                <a:spcPts val="0"/>
              </a:spcBef>
              <a:spcAft>
                <a:spcPts val="0"/>
              </a:spcAft>
              <a:defRPr/>
            </a:pPr>
            <a:r>
              <a:rPr lang="zh-CN" altLang="en-US" sz="1600" b="1" kern="0" dirty="0">
                <a:solidFill>
                  <a:srgbClr val="FF0000"/>
                </a:solidFill>
                <a:latin typeface="微软雅黑" panose="020B0503020204020204" pitchFamily="34" charset="-122"/>
                <a:ea typeface="微软雅黑" panose="020B0503020204020204" pitchFamily="34" charset="-122"/>
              </a:rPr>
              <a:t>优化薪酬分配方式</a:t>
            </a:r>
            <a:endParaRPr lang="en-US" altLang="zh-CN" sz="1600" b="1" kern="0" dirty="0">
              <a:solidFill>
                <a:srgbClr val="FF0000"/>
              </a:solidFill>
              <a:latin typeface="微软雅黑" panose="020B0503020204020204" pitchFamily="34" charset="-122"/>
              <a:ea typeface="微软雅黑" panose="020B0503020204020204" pitchFamily="34" charset="-122"/>
            </a:endParaRPr>
          </a:p>
          <a:p>
            <a:pPr lvl="0" defTabSz="1218565" fontAlgn="auto">
              <a:lnSpc>
                <a:spcPct val="150000"/>
              </a:lnSpc>
              <a:spcBef>
                <a:spcPts val="0"/>
              </a:spcBef>
              <a:spcAft>
                <a:spcPts val="0"/>
              </a:spcAft>
              <a:defRPr/>
            </a:pPr>
            <a:r>
              <a:rPr lang="zh-CN" altLang="en-US" sz="1600" b="1" kern="0" dirty="0">
                <a:solidFill>
                  <a:srgbClr val="FF0000"/>
                </a:solidFill>
                <a:latin typeface="微软雅黑" panose="020B0503020204020204" pitchFamily="34" charset="-122"/>
                <a:ea typeface="微软雅黑" panose="020B0503020204020204" pitchFamily="34" charset="-122"/>
              </a:rPr>
              <a:t>引入工单工资机制</a:t>
            </a:r>
            <a:endParaRPr lang="zh-CN" altLang="en-US" sz="1600" b="1" kern="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51792" y="1340768"/>
            <a:ext cx="11147425" cy="922020"/>
          </a:xfrm>
          <a:prstGeom prst="rect">
            <a:avLst/>
          </a:prstGeom>
          <a:noFill/>
        </p:spPr>
        <p:txBody>
          <a:bodyPr wrap="square" rtlCol="0">
            <a:spAutoFit/>
          </a:bodyPr>
          <a:lstStyle/>
          <a:p>
            <a:pPr indent="457200" algn="l">
              <a:lnSpc>
                <a:spcPct val="150000"/>
              </a:lnSpc>
              <a:buClrTx/>
              <a:buSzTx/>
              <a:buFont typeface="Wingdings" panose="05000000000000000000" charset="0"/>
            </a:pPr>
            <a:r>
              <a:rPr lang="zh-CN" altLang="en-US" dirty="0" smtClean="0">
                <a:solidFill>
                  <a:schemeClr val="tx2"/>
                </a:solidFill>
                <a:latin typeface="微软雅黑" panose="020B0503020204020204" pitchFamily="34" charset="-122"/>
                <a:ea typeface="微软雅黑" panose="020B0503020204020204" pitchFamily="34" charset="-122"/>
                <a:sym typeface="+mn-ea"/>
              </a:rPr>
              <a:t>针对公司部分流程在必要性、可执行性、有效性等方面存在优化空间问题，建立和实施公司全员参与流程优化机制，</a:t>
            </a:r>
            <a:r>
              <a:rPr lang="zh-CN" altLang="en-US" dirty="0" smtClean="0">
                <a:solidFill>
                  <a:srgbClr val="FF0000"/>
                </a:solidFill>
                <a:latin typeface="微软雅黑" panose="020B0503020204020204" pitchFamily="34" charset="-122"/>
                <a:ea typeface="微软雅黑" panose="020B0503020204020204" pitchFamily="34" charset="-122"/>
                <a:sym typeface="+mn-ea"/>
              </a:rPr>
              <a:t>以工作负责人为中心，调动工作负责人的积极性和创造性</a:t>
            </a:r>
            <a:r>
              <a:rPr lang="zh-CN" altLang="en-US" dirty="0" smtClean="0">
                <a:solidFill>
                  <a:schemeClr val="tx2"/>
                </a:solidFill>
                <a:latin typeface="微软雅黑" panose="020B0503020204020204" pitchFamily="34" charset="-122"/>
                <a:ea typeface="微软雅黑" panose="020B0503020204020204" pitchFamily="34" charset="-122"/>
                <a:sym typeface="+mn-ea"/>
              </a:rPr>
              <a:t>。</a:t>
            </a:r>
            <a:endParaRPr lang="zh-CN" altLang="en-US" dirty="0">
              <a:solidFill>
                <a:schemeClr val="tx2"/>
              </a:solidFill>
              <a:latin typeface="微软雅黑" panose="020B0503020204020204" pitchFamily="34" charset="-122"/>
              <a:ea typeface="微软雅黑" panose="020B0503020204020204" pitchFamily="34" charset="-122"/>
            </a:endParaRPr>
          </a:p>
        </p:txBody>
      </p:sp>
      <p:graphicFrame>
        <p:nvGraphicFramePr>
          <p:cNvPr id="7" name="图示 6"/>
          <p:cNvGraphicFramePr/>
          <p:nvPr/>
        </p:nvGraphicFramePr>
        <p:xfrm>
          <a:off x="1127448" y="4592302"/>
          <a:ext cx="5256584" cy="77163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8" name="矩形 7"/>
          <p:cNvSpPr/>
          <p:nvPr/>
        </p:nvSpPr>
        <p:spPr>
          <a:xfrm>
            <a:off x="539750" y="2492896"/>
            <a:ext cx="6172835" cy="1569660"/>
          </a:xfrm>
          <a:prstGeom prst="rect">
            <a:avLst/>
          </a:prstGeom>
        </p:spPr>
        <p:txBody>
          <a:bodyPr wrap="square">
            <a:spAutoFit/>
          </a:bodyPr>
          <a:lstStyle/>
          <a:p>
            <a:pPr marL="285750" indent="-285750" fontAlgn="base">
              <a:lnSpc>
                <a:spcPct val="150000"/>
              </a:lnSpc>
              <a:spcBef>
                <a:spcPct val="0"/>
              </a:spcBef>
              <a:spcAft>
                <a:spcPct val="0"/>
              </a:spcAft>
              <a:buFont typeface="Wingdings" panose="05000000000000000000" pitchFamily="2" charset="2"/>
              <a:buChar char="p"/>
            </a:pPr>
            <a:r>
              <a:rPr lang="zh-CN" altLang="en-US" sz="1600" b="1" dirty="0" smtClean="0">
                <a:solidFill>
                  <a:schemeClr val="tx2"/>
                </a:solidFill>
                <a:latin typeface="微软雅黑" panose="020B0503020204020204" pitchFamily="34" charset="-122"/>
                <a:ea typeface="微软雅黑" panose="020B0503020204020204" pitchFamily="34" charset="-122"/>
              </a:rPr>
              <a:t>实施理念</a:t>
            </a:r>
            <a:r>
              <a:rPr lang="zh-CN" altLang="en-US" sz="1600" b="1" dirty="0">
                <a:solidFill>
                  <a:schemeClr val="tx2"/>
                </a:solidFill>
                <a:latin typeface="微软雅黑" panose="020B0503020204020204" pitchFamily="34" charset="-122"/>
                <a:ea typeface="微软雅黑" panose="020B0503020204020204" pitchFamily="34" charset="-122"/>
              </a:rPr>
              <a:t>：</a:t>
            </a:r>
            <a:r>
              <a:rPr lang="zh-CN" altLang="en-US" sz="1600" dirty="0">
                <a:solidFill>
                  <a:schemeClr val="tx2"/>
                </a:solidFill>
                <a:latin typeface="微软雅黑" panose="020B0503020204020204" pitchFamily="34" charset="-122"/>
                <a:ea typeface="微软雅黑" panose="020B0503020204020204" pitchFamily="34" charset="-122"/>
              </a:rPr>
              <a:t>全员参与，科学研究，统筹改进，有效激励</a:t>
            </a:r>
            <a:endParaRPr lang="en-US" altLang="zh-CN" sz="1600" dirty="0">
              <a:solidFill>
                <a:schemeClr val="tx2"/>
              </a:solidFill>
              <a:latin typeface="微软雅黑" panose="020B0503020204020204" pitchFamily="34" charset="-122"/>
              <a:ea typeface="微软雅黑" panose="020B0503020204020204" pitchFamily="34" charset="-122"/>
            </a:endParaRPr>
          </a:p>
          <a:p>
            <a:pPr marL="285750" indent="-285750" fontAlgn="base">
              <a:lnSpc>
                <a:spcPct val="150000"/>
              </a:lnSpc>
              <a:spcBef>
                <a:spcPct val="0"/>
              </a:spcBef>
              <a:spcAft>
                <a:spcPct val="0"/>
              </a:spcAft>
              <a:buFont typeface="Wingdings" panose="05000000000000000000" pitchFamily="2" charset="2"/>
              <a:buChar char="p"/>
            </a:pPr>
            <a:r>
              <a:rPr lang="zh-CN" altLang="en-US" sz="1600" b="1" dirty="0">
                <a:solidFill>
                  <a:schemeClr val="tx2"/>
                </a:solidFill>
                <a:latin typeface="微软雅黑" panose="020B0503020204020204" pitchFamily="34" charset="-122"/>
                <a:ea typeface="微软雅黑" panose="020B0503020204020204" pitchFamily="34" charset="-122"/>
              </a:rPr>
              <a:t>实施方法：</a:t>
            </a:r>
            <a:endParaRPr lang="zh-CN" altLang="en-US" sz="1600" b="1" dirty="0">
              <a:solidFill>
                <a:schemeClr val="tx2"/>
              </a:solidFill>
              <a:latin typeface="微软雅黑" panose="020B0503020204020204" pitchFamily="34" charset="-122"/>
              <a:ea typeface="微软雅黑" panose="020B0503020204020204" pitchFamily="34" charset="-122"/>
            </a:endParaRPr>
          </a:p>
          <a:p>
            <a:pPr marL="628650" lvl="1" indent="-171450" fontAlgn="base">
              <a:lnSpc>
                <a:spcPct val="150000"/>
              </a:lnSpc>
              <a:spcBef>
                <a:spcPct val="0"/>
              </a:spcBef>
              <a:spcAft>
                <a:spcPct val="0"/>
              </a:spcAft>
              <a:buFont typeface="Arial" panose="020B0604020202020204" pitchFamily="34" charset="0"/>
              <a:buChar char="•"/>
            </a:pPr>
            <a:r>
              <a:rPr lang="zh-CN" altLang="en-US" sz="1600" dirty="0" smtClean="0">
                <a:solidFill>
                  <a:schemeClr val="tx2"/>
                </a:solidFill>
                <a:latin typeface="微软雅黑" panose="020B0503020204020204" pitchFamily="34" charset="-122"/>
                <a:ea typeface="微软雅黑" panose="020B0503020204020204" pitchFamily="34" charset="-122"/>
              </a:rPr>
              <a:t>组织</a:t>
            </a:r>
            <a:r>
              <a:rPr lang="zh-CN" altLang="en-US" sz="1600" dirty="0">
                <a:solidFill>
                  <a:schemeClr val="tx2"/>
                </a:solidFill>
                <a:latin typeface="微软雅黑" panose="020B0503020204020204" pitchFamily="34" charset="-122"/>
                <a:ea typeface="微软雅黑" panose="020B0503020204020204" pitchFamily="34" charset="-122"/>
              </a:rPr>
              <a:t>方法：</a:t>
            </a:r>
            <a:r>
              <a:rPr lang="en-US" altLang="zh-CN" sz="1600" dirty="0">
                <a:solidFill>
                  <a:schemeClr val="tx2"/>
                </a:solidFill>
                <a:latin typeface="微软雅黑" panose="020B0503020204020204" pitchFamily="34" charset="-122"/>
                <a:ea typeface="微软雅黑" panose="020B0503020204020204" pitchFamily="34" charset="-122"/>
              </a:rPr>
              <a:t>QCC</a:t>
            </a:r>
            <a:r>
              <a:rPr lang="zh-CN" altLang="en-US" sz="1600" dirty="0">
                <a:solidFill>
                  <a:schemeClr val="tx2"/>
                </a:solidFill>
                <a:latin typeface="微软雅黑" panose="020B0503020204020204" pitchFamily="34" charset="-122"/>
                <a:ea typeface="微软雅黑" panose="020B0503020204020204" pitchFamily="34" charset="-122"/>
              </a:rPr>
              <a:t>方法（质量改进小组）</a:t>
            </a:r>
            <a:endParaRPr lang="zh-CN" altLang="en-US" sz="1600" dirty="0">
              <a:solidFill>
                <a:schemeClr val="tx2"/>
              </a:solidFill>
              <a:latin typeface="微软雅黑" panose="020B0503020204020204" pitchFamily="34" charset="-122"/>
              <a:ea typeface="微软雅黑" panose="020B0503020204020204" pitchFamily="34" charset="-122"/>
            </a:endParaRPr>
          </a:p>
          <a:p>
            <a:pPr marL="628650" lvl="1" indent="-171450" fontAlgn="base">
              <a:lnSpc>
                <a:spcPct val="150000"/>
              </a:lnSpc>
              <a:spcBef>
                <a:spcPct val="0"/>
              </a:spcBef>
              <a:spcAft>
                <a:spcPct val="0"/>
              </a:spcAft>
              <a:buFont typeface="Arial" panose="020B0604020202020204" pitchFamily="34" charset="0"/>
              <a:buChar char="•"/>
            </a:pPr>
            <a:r>
              <a:rPr lang="zh-CN" altLang="en-US" sz="1600" dirty="0" smtClean="0">
                <a:solidFill>
                  <a:schemeClr val="tx2"/>
                </a:solidFill>
                <a:latin typeface="微软雅黑" panose="020B0503020204020204" pitchFamily="34" charset="-122"/>
                <a:ea typeface="微软雅黑" panose="020B0503020204020204" pitchFamily="34" charset="-122"/>
              </a:rPr>
              <a:t>优化</a:t>
            </a:r>
            <a:r>
              <a:rPr lang="zh-CN" altLang="en-US" sz="1600" dirty="0">
                <a:solidFill>
                  <a:schemeClr val="tx2"/>
                </a:solidFill>
                <a:latin typeface="微软雅黑" panose="020B0503020204020204" pitchFamily="34" charset="-122"/>
                <a:ea typeface="微软雅黑" panose="020B0503020204020204" pitchFamily="34" charset="-122"/>
              </a:rPr>
              <a:t>方法：过程分析和改进</a:t>
            </a:r>
            <a:r>
              <a:rPr lang="zh-CN" altLang="en-US" sz="1600" dirty="0" smtClean="0">
                <a:solidFill>
                  <a:schemeClr val="tx2"/>
                </a:solidFill>
                <a:latin typeface="微软雅黑" panose="020B0503020204020204" pitchFamily="34" charset="-122"/>
                <a:ea typeface="微软雅黑" panose="020B0503020204020204" pitchFamily="34" charset="-122"/>
              </a:rPr>
              <a:t>方法</a:t>
            </a:r>
            <a:endParaRPr lang="en-US" altLang="zh-CN" sz="1600" dirty="0" smtClean="0">
              <a:solidFill>
                <a:schemeClr val="tx2"/>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539750" y="4158152"/>
            <a:ext cx="1499128" cy="338554"/>
          </a:xfrm>
          <a:prstGeom prst="rect">
            <a:avLst/>
          </a:prstGeom>
          <a:noFill/>
        </p:spPr>
        <p:txBody>
          <a:bodyPr wrap="none" rtlCol="0" anchor="t">
            <a:spAutoFit/>
          </a:bodyPr>
          <a:lstStyle/>
          <a:p>
            <a:pPr marL="285750" indent="-285750" fontAlgn="base">
              <a:spcBef>
                <a:spcPct val="0"/>
              </a:spcBef>
              <a:spcAft>
                <a:spcPct val="0"/>
              </a:spcAft>
              <a:buFont typeface="Wingdings" panose="05000000000000000000" pitchFamily="2" charset="2"/>
              <a:buChar char="p"/>
            </a:pPr>
            <a:r>
              <a:rPr lang="zh-CN" altLang="en-US" sz="1600" b="1" dirty="0">
                <a:solidFill>
                  <a:schemeClr val="tx2"/>
                </a:solidFill>
                <a:latin typeface="微软雅黑" panose="020B0503020204020204" pitchFamily="34" charset="-122"/>
                <a:ea typeface="微软雅黑" panose="020B0503020204020204" pitchFamily="34" charset="-122"/>
                <a:sym typeface="+mn-ea"/>
              </a:rPr>
              <a:t>实施</a:t>
            </a:r>
            <a:r>
              <a:rPr lang="zh-CN" altLang="en-US" sz="1600" b="1" dirty="0" smtClean="0">
                <a:solidFill>
                  <a:schemeClr val="tx2"/>
                </a:solidFill>
                <a:latin typeface="微软雅黑" panose="020B0503020204020204" pitchFamily="34" charset="-122"/>
                <a:ea typeface="微软雅黑" panose="020B0503020204020204" pitchFamily="34" charset="-122"/>
                <a:sym typeface="+mn-ea"/>
              </a:rPr>
              <a:t>过程：</a:t>
            </a:r>
            <a:endParaRPr lang="zh-CN" altLang="en-US" sz="1600" b="1" dirty="0" smtClean="0">
              <a:solidFill>
                <a:schemeClr val="tx2"/>
              </a:solidFill>
              <a:latin typeface="微软雅黑" panose="020B0503020204020204" pitchFamily="34" charset="-122"/>
              <a:ea typeface="微软雅黑" panose="020B0503020204020204" pitchFamily="34" charset="-122"/>
              <a:sym typeface="+mn-ea"/>
            </a:endParaRPr>
          </a:p>
        </p:txBody>
      </p:sp>
      <p:sp>
        <p:nvSpPr>
          <p:cNvPr id="3" name="标题 2"/>
          <p:cNvSpPr>
            <a:spLocks noGrp="1"/>
          </p:cNvSpPr>
          <p:nvPr>
            <p:ph type="title"/>
          </p:nvPr>
        </p:nvSpPr>
        <p:spPr/>
        <p:txBody>
          <a:bodyPr/>
          <a:lstStyle/>
          <a:p>
            <a:r>
              <a:rPr lang="en-US" altLang="zh-CN" sz="2000" smtClean="0">
                <a:solidFill>
                  <a:schemeClr val="tx2"/>
                </a:solidFill>
              </a:rPr>
              <a:t>C.</a:t>
            </a:r>
            <a:r>
              <a:rPr lang="zh-CN" altLang="en-US" sz="2000" smtClean="0">
                <a:solidFill>
                  <a:schemeClr val="tx2"/>
                </a:solidFill>
              </a:rPr>
              <a:t>流程优化</a:t>
            </a:r>
            <a:r>
              <a:rPr lang="en-US" altLang="zh-CN" sz="2000" smtClean="0">
                <a:solidFill>
                  <a:schemeClr val="tx2"/>
                </a:solidFill>
              </a:rPr>
              <a:t>——</a:t>
            </a:r>
            <a:r>
              <a:rPr lang="zh-CN" altLang="en-US" sz="2000" smtClean="0">
                <a:solidFill>
                  <a:schemeClr val="tx2"/>
                </a:solidFill>
              </a:rPr>
              <a:t>以工作负责人为中心，优化流程设计</a:t>
            </a:r>
            <a:endParaRPr lang="zh-CN" altLang="en-US" sz="2000" dirty="0" smtClean="0">
              <a:solidFill>
                <a:schemeClr val="tx2"/>
              </a:solidFill>
            </a:endParaRPr>
          </a:p>
        </p:txBody>
      </p:sp>
      <p:graphicFrame>
        <p:nvGraphicFramePr>
          <p:cNvPr id="17" name="图示 16"/>
          <p:cNvGraphicFramePr/>
          <p:nvPr/>
        </p:nvGraphicFramePr>
        <p:xfrm>
          <a:off x="7896225" y="2421255"/>
          <a:ext cx="3068955" cy="32162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文本框 4"/>
          <p:cNvSpPr txBox="1"/>
          <p:nvPr/>
        </p:nvSpPr>
        <p:spPr>
          <a:xfrm>
            <a:off x="407670" y="5661660"/>
            <a:ext cx="11477625" cy="645160"/>
          </a:xfrm>
          <a:prstGeom prst="rect">
            <a:avLst/>
          </a:prstGeom>
          <a:noFill/>
        </p:spPr>
        <p:txBody>
          <a:bodyPr wrap="square" rtlCol="0" anchor="t">
            <a:spAutoFit/>
          </a:bodyPr>
          <a:p>
            <a:r>
              <a:rPr lang="zh-CN" altLang="en-US" b="1">
                <a:latin typeface="微软雅黑" panose="020B0503020204020204" pitchFamily="34" charset="-122"/>
                <a:ea typeface="微软雅黑" panose="020B0503020204020204" pitchFamily="34" charset="-122"/>
                <a:cs typeface="微软雅黑" panose="020B0503020204020204" pitchFamily="34" charset="-122"/>
              </a:rPr>
              <a:t>如：倾听并鼓励一线工作负责人提出建议，在降低集体剂量方面进行优化分析，多项优化措施实施，</a:t>
            </a:r>
            <a:r>
              <a:rPr lang="zh-CN" altLang="en-US" b="1">
                <a:latin typeface="微软雅黑" panose="020B0503020204020204" pitchFamily="34" charset="-122"/>
                <a:ea typeface="微软雅黑" panose="020B0503020204020204" pitchFamily="34" charset="-122"/>
                <a:cs typeface="微软雅黑" panose="020B0503020204020204" pitchFamily="34" charset="-122"/>
                <a:sym typeface="+mn-ea"/>
              </a:rPr>
              <a:t>公司及时给与了奖励，</a:t>
            </a:r>
            <a:r>
              <a:rPr lang="zh-CN" altLang="en-US" b="1">
                <a:latin typeface="微软雅黑" panose="020B0503020204020204" pitchFamily="34" charset="-122"/>
                <a:ea typeface="微软雅黑" panose="020B0503020204020204" pitchFamily="34" charset="-122"/>
                <a:cs typeface="微软雅黑" panose="020B0503020204020204" pitchFamily="34" charset="-122"/>
              </a:rPr>
              <a:t>如</a:t>
            </a:r>
            <a:r>
              <a:rPr lang="en-US" altLang="zh-CN" b="1">
                <a:latin typeface="微软雅黑" panose="020B0503020204020204" pitchFamily="34" charset="-122"/>
                <a:ea typeface="微软雅黑" panose="020B0503020204020204" pitchFamily="34" charset="-122"/>
                <a:cs typeface="微软雅黑" panose="020B0503020204020204" pitchFamily="34" charset="-122"/>
              </a:rPr>
              <a:t>L217</a:t>
            </a:r>
            <a:r>
              <a:rPr lang="zh-CN" altLang="en-US" b="1">
                <a:latin typeface="微软雅黑" panose="020B0503020204020204" pitchFamily="34" charset="-122"/>
                <a:ea typeface="微软雅黑" panose="020B0503020204020204" pitchFamily="34" charset="-122"/>
                <a:cs typeface="微软雅黑" panose="020B0503020204020204" pitchFamily="34" charset="-122"/>
              </a:rPr>
              <a:t>大修集体剂量创L2 号机商运以来同类型大修的最好水平。</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03708" y="1557162"/>
            <a:ext cx="5704055" cy="3416320"/>
          </a:xfrm>
          <a:prstGeom prst="rect">
            <a:avLst/>
          </a:prstGeom>
        </p:spPr>
        <p:txBody>
          <a:bodyPr wrap="square">
            <a:spAutoFit/>
          </a:bodyPr>
          <a:lstStyle/>
          <a:p>
            <a:pPr indent="457200" fontAlgn="base">
              <a:lnSpc>
                <a:spcPct val="150000"/>
              </a:lnSpc>
              <a:spcBef>
                <a:spcPct val="0"/>
              </a:spcBef>
              <a:spcAft>
                <a:spcPct val="0"/>
              </a:spcAft>
              <a:buFont typeface="Wingdings" panose="05000000000000000000" charset="0"/>
            </a:pPr>
            <a:r>
              <a:rPr lang="zh-CN" altLang="en-US" dirty="0" smtClean="0">
                <a:solidFill>
                  <a:schemeClr val="tx2"/>
                </a:solidFill>
                <a:latin typeface="微软雅黑" panose="020B0503020204020204" pitchFamily="34" charset="-122"/>
                <a:ea typeface="微软雅黑" panose="020B0503020204020204" pitchFamily="34" charset="-122"/>
                <a:cs typeface="Arial Unicode MS" panose="020B0604020202020204" charset="-122"/>
                <a:sym typeface="+mn-ea"/>
              </a:rPr>
              <a:t>《</a:t>
            </a:r>
            <a:r>
              <a:rPr lang="en-US" altLang="zh-CN" dirty="0" smtClean="0">
                <a:solidFill>
                  <a:schemeClr val="tx2"/>
                </a:solidFill>
                <a:latin typeface="微软雅黑" panose="020B0503020204020204" pitchFamily="34" charset="-122"/>
                <a:ea typeface="微软雅黑" panose="020B0503020204020204" pitchFamily="34" charset="-122"/>
                <a:cs typeface="Arial Unicode MS" panose="020B0604020202020204" charset="-122"/>
                <a:sym typeface="+mn-ea"/>
              </a:rPr>
              <a:t>DNMC日常生产活动风险管控机制暂行规定</a:t>
            </a:r>
            <a:r>
              <a:rPr lang="zh-CN" altLang="en-US" dirty="0" smtClean="0">
                <a:solidFill>
                  <a:schemeClr val="tx2"/>
                </a:solidFill>
                <a:latin typeface="微软雅黑" panose="020B0503020204020204" pitchFamily="34" charset="-122"/>
                <a:ea typeface="微软雅黑" panose="020B0503020204020204" pitchFamily="34" charset="-122"/>
                <a:cs typeface="Arial Unicode MS" panose="020B0604020202020204" charset="-122"/>
                <a:sym typeface="+mn-ea"/>
              </a:rPr>
              <a:t>》共有</a:t>
            </a:r>
            <a:r>
              <a:rPr lang="en-US" altLang="zh-CN" dirty="0" smtClean="0">
                <a:solidFill>
                  <a:schemeClr val="tx2"/>
                </a:solidFill>
                <a:latin typeface="微软雅黑" panose="020B0503020204020204" pitchFamily="34" charset="-122"/>
                <a:ea typeface="微软雅黑" panose="020B0503020204020204" pitchFamily="34" charset="-122"/>
                <a:cs typeface="Arial Unicode MS" panose="020B0604020202020204" charset="-122"/>
                <a:sym typeface="+mn-ea"/>
              </a:rPr>
              <a:t>8</a:t>
            </a:r>
            <a:r>
              <a:rPr lang="zh-CN" altLang="en-US" dirty="0" smtClean="0">
                <a:solidFill>
                  <a:schemeClr val="tx2"/>
                </a:solidFill>
                <a:latin typeface="微软雅黑" panose="020B0503020204020204" pitchFamily="34" charset="-122"/>
                <a:ea typeface="微软雅黑" panose="020B0503020204020204" pitchFamily="34" charset="-122"/>
                <a:cs typeface="Arial Unicode MS" panose="020B0604020202020204" charset="-122"/>
                <a:sym typeface="+mn-ea"/>
              </a:rPr>
              <a:t>张风险评价控制单，包括《日常生产活动的风险分级评估单》、《安保风险分级评估单》、《辐射防护风险分级评估单》、《工业安全（人身）风险分级评估单》、《环境风险分级评估单》、《消防风险分级评估单》、《核风险及运行风险分级评估单》等，每个表单均需准备工程师填写、然后签字确认，准备工程师</a:t>
            </a:r>
            <a:r>
              <a:rPr lang="zh-CN" altLang="en-US" b="1" dirty="0">
                <a:solidFill>
                  <a:srgbClr val="FF0000"/>
                </a:solidFill>
                <a:latin typeface="微软雅黑" panose="020B0503020204020204" pitchFamily="34" charset="-122"/>
                <a:ea typeface="微软雅黑" panose="020B0503020204020204" pitchFamily="34" charset="-122"/>
                <a:cs typeface="Arial Unicode MS" panose="020B0604020202020204" charset="-122"/>
                <a:sym typeface="+mn-ea"/>
              </a:rPr>
              <a:t>每准备一个工作包都需填写</a:t>
            </a:r>
            <a:r>
              <a:rPr lang="en-US" altLang="zh-CN" b="1" dirty="0">
                <a:solidFill>
                  <a:srgbClr val="FF0000"/>
                </a:solidFill>
                <a:latin typeface="微软雅黑" panose="020B0503020204020204" pitchFamily="34" charset="-122"/>
                <a:ea typeface="微软雅黑" panose="020B0503020204020204" pitchFamily="34" charset="-122"/>
                <a:cs typeface="Arial Unicode MS" panose="020B0604020202020204" charset="-122"/>
                <a:sym typeface="+mn-ea"/>
              </a:rPr>
              <a:t>8</a:t>
            </a:r>
            <a:r>
              <a:rPr lang="zh-CN" altLang="en-US" b="1" dirty="0">
                <a:solidFill>
                  <a:srgbClr val="FF0000"/>
                </a:solidFill>
                <a:latin typeface="微软雅黑" panose="020B0503020204020204" pitchFamily="34" charset="-122"/>
                <a:ea typeface="微软雅黑" panose="020B0503020204020204" pitchFamily="34" charset="-122"/>
                <a:cs typeface="Arial Unicode MS" panose="020B0604020202020204" charset="-122"/>
                <a:sym typeface="+mn-ea"/>
              </a:rPr>
              <a:t>张风险单、签</a:t>
            </a:r>
            <a:r>
              <a:rPr lang="en-US" altLang="zh-CN" b="1" dirty="0">
                <a:solidFill>
                  <a:srgbClr val="FF0000"/>
                </a:solidFill>
                <a:latin typeface="微软雅黑" panose="020B0503020204020204" pitchFamily="34" charset="-122"/>
                <a:ea typeface="微软雅黑" panose="020B0503020204020204" pitchFamily="34" charset="-122"/>
                <a:cs typeface="Arial Unicode MS" panose="020B0604020202020204" charset="-122"/>
                <a:sym typeface="+mn-ea"/>
              </a:rPr>
              <a:t>6</a:t>
            </a:r>
            <a:r>
              <a:rPr lang="zh-CN" altLang="en-US" b="1" dirty="0">
                <a:solidFill>
                  <a:srgbClr val="FF0000"/>
                </a:solidFill>
                <a:latin typeface="微软雅黑" panose="020B0503020204020204" pitchFamily="34" charset="-122"/>
                <a:ea typeface="微软雅黑" panose="020B0503020204020204" pitchFamily="34" charset="-122"/>
                <a:cs typeface="Arial Unicode MS" panose="020B0604020202020204" charset="-122"/>
                <a:sym typeface="+mn-ea"/>
              </a:rPr>
              <a:t>次名字</a:t>
            </a:r>
            <a:r>
              <a:rPr lang="zh-CN" altLang="en-US" b="1" dirty="0" smtClean="0">
                <a:solidFill>
                  <a:srgbClr val="FF0000"/>
                </a:solidFill>
                <a:latin typeface="微软雅黑" panose="020B0503020204020204" pitchFamily="34" charset="-122"/>
                <a:ea typeface="微软雅黑" panose="020B0503020204020204" pitchFamily="34" charset="-122"/>
                <a:cs typeface="Arial Unicode MS" panose="020B0604020202020204" charset="-122"/>
                <a:sym typeface="+mn-ea"/>
              </a:rPr>
              <a:t>。</a:t>
            </a:r>
            <a:endParaRPr lang="zh-CN" altLang="en-US" b="1" dirty="0">
              <a:solidFill>
                <a:srgbClr val="FF0000"/>
              </a:solidFill>
              <a:latin typeface="微软雅黑" panose="020B0503020204020204" pitchFamily="34" charset="-122"/>
              <a:ea typeface="微软雅黑" panose="020B0503020204020204" pitchFamily="34" charset="-122"/>
              <a:cs typeface="Arial Unicode MS" panose="020B0604020202020204" charset="-122"/>
              <a:sym typeface="+mn-ea"/>
            </a:endParaRPr>
          </a:p>
        </p:txBody>
      </p:sp>
      <p:grpSp>
        <p:nvGrpSpPr>
          <p:cNvPr id="9" name="组合 8"/>
          <p:cNvGrpSpPr/>
          <p:nvPr/>
        </p:nvGrpSpPr>
        <p:grpSpPr>
          <a:xfrm>
            <a:off x="6528048" y="1594904"/>
            <a:ext cx="5130800" cy="2053590"/>
            <a:chOff x="7104380" y="1196975"/>
            <a:chExt cx="5130800" cy="2053590"/>
          </a:xfrm>
        </p:grpSpPr>
        <p:pic>
          <p:nvPicPr>
            <p:cNvPr id="2" name="图片 1"/>
            <p:cNvPicPr>
              <a:picLocks noChangeAspect="1"/>
            </p:cNvPicPr>
            <p:nvPr/>
          </p:nvPicPr>
          <p:blipFill>
            <a:blip r:embed="rId1"/>
            <a:stretch>
              <a:fillRect/>
            </a:stretch>
          </p:blipFill>
          <p:spPr>
            <a:xfrm>
              <a:off x="7104380" y="1196975"/>
              <a:ext cx="5130800" cy="2053590"/>
            </a:xfrm>
            <a:prstGeom prst="rect">
              <a:avLst/>
            </a:prstGeom>
          </p:spPr>
        </p:pic>
        <p:sp>
          <p:nvSpPr>
            <p:cNvPr id="6" name="矩形 5"/>
            <p:cNvSpPr/>
            <p:nvPr/>
          </p:nvSpPr>
          <p:spPr>
            <a:xfrm>
              <a:off x="7247890" y="1701165"/>
              <a:ext cx="4752975" cy="1368425"/>
            </a:xfrm>
            <a:prstGeom prst="rect">
              <a:avLst/>
            </a:prstGeom>
            <a:solidFill>
              <a:srgbClr val="000000">
                <a:alpha val="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a:solidFill>
                    <a:srgbClr val="FF0000"/>
                  </a:solidFill>
                </a:rPr>
                <a:t>准备工程师手写描述和签名</a:t>
              </a:r>
              <a:endParaRPr lang="zh-CN" altLang="en-US" sz="1400" b="1">
                <a:solidFill>
                  <a:srgbClr val="FF0000"/>
                </a:solidFill>
              </a:endParaRPr>
            </a:p>
          </p:txBody>
        </p:sp>
      </p:grpSp>
      <p:grpSp>
        <p:nvGrpSpPr>
          <p:cNvPr id="10" name="组合 9"/>
          <p:cNvGrpSpPr/>
          <p:nvPr/>
        </p:nvGrpSpPr>
        <p:grpSpPr>
          <a:xfrm>
            <a:off x="6600777" y="3789040"/>
            <a:ext cx="3067272" cy="2870915"/>
            <a:chOff x="7824470" y="3394075"/>
            <a:chExt cx="3610610" cy="3379470"/>
          </a:xfrm>
        </p:grpSpPr>
        <p:pic>
          <p:nvPicPr>
            <p:cNvPr id="7" name="图片 6"/>
            <p:cNvPicPr>
              <a:picLocks noChangeAspect="1"/>
            </p:cNvPicPr>
            <p:nvPr/>
          </p:nvPicPr>
          <p:blipFill>
            <a:blip r:embed="rId2"/>
            <a:stretch>
              <a:fillRect/>
            </a:stretch>
          </p:blipFill>
          <p:spPr>
            <a:xfrm>
              <a:off x="7824470" y="3394075"/>
              <a:ext cx="3610610" cy="3379470"/>
            </a:xfrm>
            <a:prstGeom prst="rect">
              <a:avLst/>
            </a:prstGeom>
          </p:spPr>
        </p:pic>
        <p:sp>
          <p:nvSpPr>
            <p:cNvPr id="11" name="矩形 10"/>
            <p:cNvSpPr/>
            <p:nvPr/>
          </p:nvSpPr>
          <p:spPr>
            <a:xfrm>
              <a:off x="7824470" y="3425825"/>
              <a:ext cx="3520440" cy="3315335"/>
            </a:xfrm>
            <a:prstGeom prst="rect">
              <a:avLst/>
            </a:prstGeom>
            <a:solidFill>
              <a:srgbClr val="000000">
                <a:alpha val="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solidFill>
                  <a:srgbClr val="FF0000"/>
                </a:solidFill>
              </a:endParaRPr>
            </a:p>
            <a:p>
              <a:pPr algn="ctr"/>
              <a:r>
                <a:rPr lang="zh-CN" altLang="en-US" sz="1400" b="1" dirty="0">
                  <a:solidFill>
                    <a:srgbClr val="FF0000"/>
                  </a:solidFill>
                </a:rPr>
                <a:t>准备工程师填写和签名</a:t>
              </a:r>
              <a:endParaRPr lang="zh-CN" altLang="en-US" sz="1400" b="1" dirty="0">
                <a:solidFill>
                  <a:srgbClr val="FF0000"/>
                </a:solidFill>
              </a:endParaRPr>
            </a:p>
          </p:txBody>
        </p:sp>
      </p:grpSp>
      <p:sp>
        <p:nvSpPr>
          <p:cNvPr id="4" name="标题 3"/>
          <p:cNvSpPr>
            <a:spLocks noGrp="1"/>
          </p:cNvSpPr>
          <p:nvPr>
            <p:ph type="title"/>
          </p:nvPr>
        </p:nvSpPr>
        <p:spPr/>
        <p:txBody>
          <a:bodyPr/>
          <a:lstStyle/>
          <a:p>
            <a:r>
              <a:rPr lang="zh-CN" altLang="en-US" sz="2000" dirty="0"/>
              <a:t>案例：日常作业风险分析表单数量多、适用范围不精准问题</a:t>
            </a:r>
            <a:r>
              <a:rPr lang="zh-CN" altLang="en-US" sz="2000" dirty="0" smtClean="0"/>
              <a:t>改进</a:t>
            </a:r>
            <a:endParaRPr lang="zh-CN" altLang="en-US" sz="2000" dirty="0" smtClean="0"/>
          </a:p>
        </p:txBody>
      </p:sp>
      <p:sp>
        <p:nvSpPr>
          <p:cNvPr id="8" name="矩形 7"/>
          <p:cNvSpPr/>
          <p:nvPr/>
        </p:nvSpPr>
        <p:spPr>
          <a:xfrm>
            <a:off x="439532" y="4990471"/>
            <a:ext cx="5944500" cy="922020"/>
          </a:xfrm>
          <a:prstGeom prst="rect">
            <a:avLst/>
          </a:prstGeom>
        </p:spPr>
        <p:txBody>
          <a:bodyPr wrap="square">
            <a:spAutoFit/>
          </a:bodyPr>
          <a:lstStyle/>
          <a:p>
            <a:pPr indent="381000">
              <a:lnSpc>
                <a:spcPct val="150000"/>
              </a:lnSpc>
              <a:buFont typeface="Wingdings" panose="05000000000000000000" charset="0"/>
            </a:pPr>
            <a:r>
              <a:rPr lang="zh-CN" altLang="en-US" b="1" dirty="0" smtClean="0">
                <a:solidFill>
                  <a:schemeClr val="tx2"/>
                </a:solidFill>
                <a:latin typeface="微软雅黑" panose="020B0503020204020204" pitchFamily="34" charset="-122"/>
                <a:ea typeface="微软雅黑" panose="020B0503020204020204" pitchFamily="34" charset="-122"/>
                <a:cs typeface="Arial Unicode MS" panose="020B0604020202020204" charset="-122"/>
                <a:sym typeface="+mn-ea"/>
              </a:rPr>
              <a:t>流程</a:t>
            </a:r>
            <a:r>
              <a:rPr lang="zh-CN" altLang="en-US" b="1" dirty="0">
                <a:solidFill>
                  <a:schemeClr val="tx2"/>
                </a:solidFill>
                <a:latin typeface="微软雅黑" panose="020B0503020204020204" pitchFamily="34" charset="-122"/>
                <a:ea typeface="微软雅黑" panose="020B0503020204020204" pitchFamily="34" charset="-122"/>
                <a:cs typeface="Arial Unicode MS" panose="020B0604020202020204" charset="-122"/>
                <a:sym typeface="+mn-ea"/>
              </a:rPr>
              <a:t>优化</a:t>
            </a:r>
            <a:r>
              <a:rPr lang="en-US" altLang="zh-CN" b="1" dirty="0">
                <a:solidFill>
                  <a:schemeClr val="tx2"/>
                </a:solidFill>
                <a:latin typeface="微软雅黑" panose="020B0503020204020204" pitchFamily="34" charset="-122"/>
                <a:ea typeface="微软雅黑" panose="020B0503020204020204" pitchFamily="34" charset="-122"/>
                <a:sym typeface="+mn-ea"/>
              </a:rPr>
              <a:t>将</a:t>
            </a:r>
            <a:r>
              <a:rPr lang="zh-CN" altLang="en-US" b="1" dirty="0">
                <a:solidFill>
                  <a:schemeClr val="tx2"/>
                </a:solidFill>
                <a:latin typeface="微软雅黑" panose="020B0503020204020204" pitchFamily="34" charset="-122"/>
                <a:ea typeface="微软雅黑" panose="020B0503020204020204" pitchFamily="34" charset="-122"/>
                <a:sym typeface="+mn-ea"/>
              </a:rPr>
              <a:t>需要填写的</a:t>
            </a:r>
            <a:r>
              <a:rPr lang="en-US" altLang="zh-CN" b="1" dirty="0">
                <a:solidFill>
                  <a:srgbClr val="FF0000"/>
                </a:solidFill>
                <a:latin typeface="微软雅黑" panose="020B0503020204020204" pitchFamily="34" charset="-122"/>
                <a:ea typeface="微软雅黑" panose="020B0503020204020204" pitchFamily="34" charset="-122"/>
                <a:sym typeface="+mn-ea"/>
              </a:rPr>
              <a:t>8页</a:t>
            </a:r>
            <a:r>
              <a:rPr lang="en-US" altLang="zh-CN" b="1" dirty="0">
                <a:solidFill>
                  <a:schemeClr val="tx2"/>
                </a:solidFill>
                <a:latin typeface="微软雅黑" panose="020B0503020204020204" pitchFamily="34" charset="-122"/>
                <a:ea typeface="微软雅黑" panose="020B0503020204020204" pitchFamily="34" charset="-122"/>
                <a:sym typeface="+mn-ea"/>
              </a:rPr>
              <a:t>表单优化</a:t>
            </a:r>
            <a:r>
              <a:rPr lang="en-US" altLang="zh-CN" b="1" dirty="0">
                <a:solidFill>
                  <a:srgbClr val="FF0000"/>
                </a:solidFill>
                <a:latin typeface="微软雅黑" panose="020B0503020204020204" pitchFamily="34" charset="-122"/>
                <a:ea typeface="微软雅黑" panose="020B0503020204020204" pitchFamily="34" charset="-122"/>
                <a:sym typeface="+mn-ea"/>
              </a:rPr>
              <a:t>整合为4页</a:t>
            </a:r>
            <a:r>
              <a:rPr lang="en-US" altLang="zh-CN" b="1" dirty="0">
                <a:solidFill>
                  <a:schemeClr val="tx2"/>
                </a:solidFill>
                <a:latin typeface="微软雅黑" panose="020B0503020204020204" pitchFamily="34" charset="-122"/>
                <a:ea typeface="微软雅黑" panose="020B0503020204020204" pitchFamily="34" charset="-122"/>
                <a:sym typeface="+mn-ea"/>
              </a:rPr>
              <a:t>，</a:t>
            </a:r>
            <a:r>
              <a:rPr lang="zh-CN" altLang="en-US" b="1" dirty="0">
                <a:solidFill>
                  <a:schemeClr val="tx2"/>
                </a:solidFill>
                <a:latin typeface="微软雅黑" panose="020B0503020204020204" pitchFamily="34" charset="-122"/>
                <a:ea typeface="微软雅黑" panose="020B0503020204020204" pitchFamily="34" charset="-122"/>
                <a:sym typeface="+mn-ea"/>
              </a:rPr>
              <a:t>准备工程师签字由</a:t>
            </a:r>
            <a:r>
              <a:rPr lang="zh-CN" altLang="en-US" b="1" dirty="0">
                <a:solidFill>
                  <a:srgbClr val="FF0000"/>
                </a:solidFill>
                <a:latin typeface="微软雅黑" panose="020B0503020204020204" pitchFamily="34" charset="-122"/>
                <a:ea typeface="微软雅黑" panose="020B0503020204020204" pitchFamily="34" charset="-122"/>
                <a:sym typeface="+mn-ea"/>
              </a:rPr>
              <a:t>6次</a:t>
            </a:r>
            <a:r>
              <a:rPr lang="en-US" altLang="zh-CN" b="1" dirty="0">
                <a:solidFill>
                  <a:schemeClr val="tx2"/>
                </a:solidFill>
                <a:latin typeface="微软雅黑" panose="020B0503020204020204" pitchFamily="34" charset="-122"/>
                <a:ea typeface="微软雅黑" panose="020B0503020204020204" pitchFamily="34" charset="-122"/>
                <a:sym typeface="+mn-ea"/>
              </a:rPr>
              <a:t>减少为</a:t>
            </a:r>
            <a:r>
              <a:rPr lang="en-US" altLang="zh-CN" b="1" dirty="0">
                <a:solidFill>
                  <a:srgbClr val="FF0000"/>
                </a:solidFill>
                <a:latin typeface="微软雅黑" panose="020B0503020204020204" pitchFamily="34" charset="-122"/>
                <a:ea typeface="微软雅黑" panose="020B0503020204020204" pitchFamily="34" charset="-122"/>
                <a:sym typeface="+mn-ea"/>
              </a:rPr>
              <a:t>2次</a:t>
            </a:r>
            <a:r>
              <a:rPr lang="zh-CN" altLang="en-US" b="1" dirty="0" smtClean="0">
                <a:solidFill>
                  <a:schemeClr val="tx2"/>
                </a:solidFill>
                <a:latin typeface="微软雅黑" panose="020B0503020204020204" pitchFamily="34" charset="-122"/>
                <a:ea typeface="微软雅黑" panose="020B0503020204020204" pitchFamily="34" charset="-122"/>
                <a:sym typeface="+mn-ea"/>
              </a:rPr>
              <a:t>。</a:t>
            </a:r>
            <a:r>
              <a:rPr lang="en-US" altLang="zh-CN" b="1" dirty="0">
                <a:solidFill>
                  <a:schemeClr val="tx2"/>
                </a:solidFill>
                <a:latin typeface="微软雅黑" panose="020B0503020204020204" pitchFamily="34" charset="-122"/>
                <a:ea typeface="微软雅黑" panose="020B0503020204020204" pitchFamily="34" charset="-122"/>
                <a:sym typeface="+mn-ea"/>
              </a:rPr>
              <a:t>5月份升版投入使用。</a:t>
            </a:r>
            <a:endParaRPr lang="zh-CN" altLang="en-US" b="1" dirty="0">
              <a:solidFill>
                <a:schemeClr val="tx2"/>
              </a:solidFill>
              <a:latin typeface="微软雅黑" panose="020B0503020204020204" pitchFamily="34" charset="-122"/>
              <a:ea typeface="微软雅黑" panose="020B0503020204020204" pitchFamily="34" charset="-122"/>
              <a:cs typeface="Arial Unicode MS" panose="020B0604020202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11"/>
          <p:cNvSpPr txBox="1">
            <a:spLocks noChangeArrowheads="1"/>
          </p:cNvSpPr>
          <p:nvPr/>
        </p:nvSpPr>
        <p:spPr bwMode="auto">
          <a:xfrm>
            <a:off x="407988" y="1809176"/>
            <a:ext cx="5502423" cy="904863"/>
          </a:xfrm>
          <a:prstGeom prst="rect">
            <a:avLst/>
          </a:prstGeom>
          <a:noFill/>
          <a:ln>
            <a:noFill/>
          </a:ln>
          <a:extLst>
            <a:ext uri="{909E8E84-426E-40DD-AFC4-6F175D3DCCD1}">
              <a14:hiddenFill xmlns:a14="http://schemas.microsoft.com/office/drawing/2010/main">
                <a:solidFill>
                  <a:schemeClr val="accent3">
                    <a:lumMod val="20000"/>
                    <a:lumOff val="80000"/>
                  </a:schemeClr>
                </a:solidFill>
              </a14:hiddenFill>
            </a:ext>
          </a:extLst>
        </p:spPr>
        <p:txBody>
          <a:bodyPr wrap="square">
            <a:spAutoFit/>
          </a:bodyPr>
          <a:lstStyle>
            <a:lvl1pPr eaLnBrk="0" hangingPunct="0">
              <a:lnSpc>
                <a:spcPct val="110000"/>
              </a:lnSpc>
              <a:spcBef>
                <a:spcPts val="500"/>
              </a:spcBef>
              <a:buFont typeface="Arial" panose="020B0604020202020204" pitchFamily="34" charset="0"/>
              <a:buChar char="•"/>
              <a:defRPr sz="3200">
                <a:solidFill>
                  <a:srgbClr val="3B3837"/>
                </a:solidFill>
                <a:latin typeface="Arial" panose="020B0604020202020204" pitchFamily="34" charset="0"/>
                <a:ea typeface="黑体" panose="02010609060101010101" pitchFamily="2" charset="-122"/>
                <a:cs typeface="黑体" panose="02010609060101010101" pitchFamily="2" charset="-122"/>
              </a:defRPr>
            </a:lvl1pPr>
            <a:lvl2pPr marL="742950" indent="-285750" eaLnBrk="0" hangingPunct="0">
              <a:lnSpc>
                <a:spcPct val="110000"/>
              </a:lnSpc>
              <a:spcBef>
                <a:spcPts val="4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2pPr>
            <a:lvl3pPr marL="1143000" indent="-228600" eaLnBrk="0" hangingPunct="0">
              <a:lnSpc>
                <a:spcPct val="110000"/>
              </a:lnSpc>
              <a:spcBef>
                <a:spcPts val="4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3pPr>
            <a:lvl4pPr marL="1600200" indent="-228600" eaLnBrk="0" hangingPunct="0">
              <a:lnSpc>
                <a:spcPct val="110000"/>
              </a:lnSpc>
              <a:spcBef>
                <a:spcPts val="4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4pPr>
            <a:lvl5pPr marL="2057400" indent="-228600" eaLnBrk="0" hangingPunct="0">
              <a:lnSpc>
                <a:spcPct val="110000"/>
              </a:lnSpc>
              <a:spcBef>
                <a:spcPct val="200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5pPr>
            <a:lvl6pPr marL="25146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6pPr>
            <a:lvl7pPr marL="29718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7pPr>
            <a:lvl8pPr marL="34290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8pPr>
            <a:lvl9pPr marL="38862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9pPr>
          </a:lstStyle>
          <a:p>
            <a:pPr eaLnBrk="1" hangingPunct="1">
              <a:spcBef>
                <a:spcPts val="0"/>
              </a:spcBef>
              <a:buFontTx/>
              <a:buNone/>
            </a:pPr>
            <a:r>
              <a:rPr lang="zh-CN" altLang="en-US" sz="1600" dirty="0">
                <a:solidFill>
                  <a:schemeClr val="tx2"/>
                </a:solidFill>
                <a:latin typeface="微软雅黑" panose="020B0503020204020204" pitchFamily="34" charset="-122"/>
                <a:ea typeface="微软雅黑" panose="020B0503020204020204" pitchFamily="34" charset="-122"/>
                <a:sym typeface="+mn-ea"/>
              </a:rPr>
              <a:t>实现风险分级管控，实施风险分析及安全控制措施工序化，将关键风险及控制措施与工序关联，提升安全控制措施标准化、针对性、可执行性，提高作业现场控制措施落实有效性。</a:t>
            </a:r>
            <a:endParaRPr lang="zh-CN" altLang="en-US" sz="1600" dirty="0">
              <a:solidFill>
                <a:schemeClr val="tx2"/>
              </a:solidFill>
              <a:latin typeface="微软雅黑" panose="020B0503020204020204" pitchFamily="34" charset="-122"/>
              <a:ea typeface="微软雅黑" panose="020B0503020204020204" pitchFamily="34" charset="-122"/>
              <a:sym typeface="+mn-ea"/>
            </a:endParaRPr>
          </a:p>
        </p:txBody>
      </p:sp>
      <p:sp>
        <p:nvSpPr>
          <p:cNvPr id="29" name="同侧圆角矩形 28"/>
          <p:cNvSpPr/>
          <p:nvPr/>
        </p:nvSpPr>
        <p:spPr>
          <a:xfrm>
            <a:off x="335736" y="1342009"/>
            <a:ext cx="5760263" cy="431165"/>
          </a:xfrm>
          <a:prstGeom prst="round2Same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b="1" dirty="0">
                <a:latin typeface="微软雅黑" panose="020B0503020204020204" pitchFamily="34" charset="-122"/>
                <a:ea typeface="微软雅黑" panose="020B0503020204020204" pitchFamily="34" charset="-122"/>
              </a:rPr>
              <a:t>完善基于风险的安全管控全流程</a:t>
            </a:r>
            <a:endParaRPr lang="zh-CN" altLang="en-US" b="1" dirty="0">
              <a:latin typeface="微软雅黑" panose="020B0503020204020204" pitchFamily="34" charset="-122"/>
              <a:ea typeface="微软雅黑" panose="020B0503020204020204" pitchFamily="34" charset="-122"/>
            </a:endParaRPr>
          </a:p>
        </p:txBody>
      </p:sp>
      <p:sp>
        <p:nvSpPr>
          <p:cNvPr id="31" name="同侧圆角矩形 30"/>
          <p:cNvSpPr/>
          <p:nvPr/>
        </p:nvSpPr>
        <p:spPr>
          <a:xfrm>
            <a:off x="6268994" y="1340768"/>
            <a:ext cx="5515006" cy="431165"/>
          </a:xfrm>
          <a:prstGeom prst="round2Same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b="1" dirty="0">
                <a:latin typeface="微软雅黑" panose="020B0503020204020204" pitchFamily="34" charset="-122"/>
                <a:ea typeface="微软雅黑" panose="020B0503020204020204" pitchFamily="34" charset="-122"/>
              </a:rPr>
              <a:t>通过专项组运作提升现场本质安全</a:t>
            </a:r>
            <a:endParaRPr lang="zh-CN" altLang="en-US" b="1" dirty="0">
              <a:latin typeface="微软雅黑" panose="020B0503020204020204" pitchFamily="34" charset="-122"/>
              <a:ea typeface="微软雅黑" panose="020B0503020204020204" pitchFamily="34" charset="-122"/>
            </a:endParaRPr>
          </a:p>
        </p:txBody>
      </p:sp>
      <p:sp>
        <p:nvSpPr>
          <p:cNvPr id="32" name="TextBox 11"/>
          <p:cNvSpPr txBox="1">
            <a:spLocks noChangeArrowheads="1"/>
          </p:cNvSpPr>
          <p:nvPr/>
        </p:nvSpPr>
        <p:spPr bwMode="auto">
          <a:xfrm>
            <a:off x="6232700" y="1755662"/>
            <a:ext cx="5551313" cy="1175706"/>
          </a:xfrm>
          <a:prstGeom prst="rect">
            <a:avLst/>
          </a:prstGeom>
          <a:noFill/>
          <a:ln>
            <a:noFill/>
          </a:ln>
          <a:extLst>
            <a:ext uri="{909E8E84-426E-40DD-AFC4-6F175D3DCCD1}">
              <a14:hiddenFill xmlns:a14="http://schemas.microsoft.com/office/drawing/2010/main">
                <a:solidFill>
                  <a:schemeClr val="accent3">
                    <a:lumMod val="20000"/>
                    <a:lumOff val="80000"/>
                  </a:schemeClr>
                </a:solidFill>
              </a14:hiddenFill>
            </a:ext>
          </a:extLst>
        </p:spPr>
        <p:txBody>
          <a:bodyPr wrap="square">
            <a:spAutoFit/>
          </a:bodyPr>
          <a:lstStyle>
            <a:lvl1pPr eaLnBrk="0" hangingPunct="0">
              <a:lnSpc>
                <a:spcPct val="110000"/>
              </a:lnSpc>
              <a:spcBef>
                <a:spcPts val="500"/>
              </a:spcBef>
              <a:buFont typeface="Arial" panose="020B0604020202020204" pitchFamily="34" charset="0"/>
              <a:buChar char="•"/>
              <a:defRPr sz="3200">
                <a:solidFill>
                  <a:srgbClr val="3B3837"/>
                </a:solidFill>
                <a:latin typeface="Arial" panose="020B0604020202020204" pitchFamily="34" charset="0"/>
                <a:ea typeface="黑体" panose="02010609060101010101" pitchFamily="2" charset="-122"/>
                <a:cs typeface="黑体" panose="02010609060101010101" pitchFamily="2" charset="-122"/>
              </a:defRPr>
            </a:lvl1pPr>
            <a:lvl2pPr marL="742950" indent="-285750" eaLnBrk="0" hangingPunct="0">
              <a:lnSpc>
                <a:spcPct val="110000"/>
              </a:lnSpc>
              <a:spcBef>
                <a:spcPts val="4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2pPr>
            <a:lvl3pPr marL="1143000" indent="-228600" eaLnBrk="0" hangingPunct="0">
              <a:lnSpc>
                <a:spcPct val="110000"/>
              </a:lnSpc>
              <a:spcBef>
                <a:spcPts val="4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3pPr>
            <a:lvl4pPr marL="1600200" indent="-228600" eaLnBrk="0" hangingPunct="0">
              <a:lnSpc>
                <a:spcPct val="110000"/>
              </a:lnSpc>
              <a:spcBef>
                <a:spcPts val="4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4pPr>
            <a:lvl5pPr marL="2057400" indent="-228600" eaLnBrk="0" hangingPunct="0">
              <a:lnSpc>
                <a:spcPct val="110000"/>
              </a:lnSpc>
              <a:spcBef>
                <a:spcPct val="200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5pPr>
            <a:lvl6pPr marL="25146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6pPr>
            <a:lvl7pPr marL="29718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7pPr>
            <a:lvl8pPr marL="34290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8pPr>
            <a:lvl9pPr marL="38862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cs typeface="黑体" panose="02010609060101010101" pitchFamily="2" charset="-122"/>
              </a:defRPr>
            </a:lvl9pPr>
          </a:lstStyle>
          <a:p>
            <a:pPr lvl="0" algn="l" eaLnBrk="1" hangingPunct="1">
              <a:spcBef>
                <a:spcPts val="0"/>
              </a:spcBef>
              <a:buClrTx/>
              <a:buSzTx/>
              <a:buFontTx/>
              <a:buNone/>
            </a:pPr>
            <a:r>
              <a:rPr lang="zh-CN" altLang="en-US" sz="1600" dirty="0">
                <a:solidFill>
                  <a:schemeClr val="tx2"/>
                </a:solidFill>
                <a:latin typeface="微软雅黑" panose="020B0503020204020204" pitchFamily="34" charset="-122"/>
                <a:ea typeface="微软雅黑" panose="020B0503020204020204" pitchFamily="34" charset="-122"/>
                <a:sym typeface="+mn-ea"/>
              </a:rPr>
              <a:t>成立以副总经理为组长的本质安全专项组，以系统思维和安全管理理论构建本质安全管理模型，推进本质安全改进。截至目前，完成厂房环境和固定安全设施本质安全改进65项、设施设备改进68项，共计133项。</a:t>
            </a:r>
            <a:endParaRPr lang="zh-CN" altLang="en-US" sz="1600" dirty="0">
              <a:solidFill>
                <a:schemeClr val="tx2"/>
              </a:solidFill>
              <a:latin typeface="微软雅黑" panose="020B0503020204020204" pitchFamily="34" charset="-122"/>
              <a:ea typeface="微软雅黑" panose="020B0503020204020204" pitchFamily="34" charset="-122"/>
              <a:sym typeface="+mn-ea"/>
            </a:endParaRPr>
          </a:p>
        </p:txBody>
      </p:sp>
      <p:grpSp>
        <p:nvGrpSpPr>
          <p:cNvPr id="33" name="组合 32"/>
          <p:cNvGrpSpPr/>
          <p:nvPr/>
        </p:nvGrpSpPr>
        <p:grpSpPr>
          <a:xfrm>
            <a:off x="843280" y="2802890"/>
            <a:ext cx="4632325" cy="3794760"/>
            <a:chOff x="-982" y="3233"/>
            <a:chExt cx="9307" cy="8051"/>
          </a:xfrm>
        </p:grpSpPr>
        <p:grpSp>
          <p:nvGrpSpPr>
            <p:cNvPr id="34" name="组合 33"/>
            <p:cNvGrpSpPr/>
            <p:nvPr/>
          </p:nvGrpSpPr>
          <p:grpSpPr>
            <a:xfrm>
              <a:off x="-982" y="3233"/>
              <a:ext cx="9307" cy="8051"/>
              <a:chOff x="-982" y="3233"/>
              <a:chExt cx="9307" cy="8051"/>
            </a:xfrm>
          </p:grpSpPr>
          <p:pic>
            <p:nvPicPr>
              <p:cNvPr id="35" name="图片 34"/>
              <p:cNvPicPr>
                <a:picLocks noChangeAspect="1"/>
              </p:cNvPicPr>
              <p:nvPr/>
            </p:nvPicPr>
            <p:blipFill>
              <a:blip r:embed="rId1"/>
              <a:srcRect b="12729"/>
              <a:stretch>
                <a:fillRect/>
              </a:stretch>
            </p:blipFill>
            <p:spPr>
              <a:xfrm>
                <a:off x="-649" y="3233"/>
                <a:ext cx="8943" cy="3632"/>
              </a:xfrm>
              <a:prstGeom prst="rect">
                <a:avLst/>
              </a:prstGeom>
            </p:spPr>
          </p:pic>
          <p:pic>
            <p:nvPicPr>
              <p:cNvPr id="36" name="图片 35"/>
              <p:cNvPicPr>
                <a:picLocks noChangeAspect="1"/>
              </p:cNvPicPr>
              <p:nvPr/>
            </p:nvPicPr>
            <p:blipFill>
              <a:blip r:embed="rId2"/>
              <a:srcRect r="44310" b="39745"/>
              <a:stretch>
                <a:fillRect/>
              </a:stretch>
            </p:blipFill>
            <p:spPr>
              <a:xfrm>
                <a:off x="-982" y="7697"/>
                <a:ext cx="3890" cy="2965"/>
              </a:xfrm>
              <a:prstGeom prst="rect">
                <a:avLst/>
              </a:prstGeom>
            </p:spPr>
          </p:pic>
          <p:pic>
            <p:nvPicPr>
              <p:cNvPr id="37" name="图片 -2147482619"/>
              <p:cNvPicPr>
                <a:picLocks noChangeAspect="1"/>
              </p:cNvPicPr>
              <p:nvPr/>
            </p:nvPicPr>
            <p:blipFill>
              <a:blip r:embed="rId3"/>
              <a:srcRect b="52493"/>
              <a:stretch>
                <a:fillRect/>
              </a:stretch>
            </p:blipFill>
            <p:spPr>
              <a:xfrm>
                <a:off x="2266" y="6897"/>
                <a:ext cx="6059" cy="1084"/>
              </a:xfrm>
              <a:prstGeom prst="rect">
                <a:avLst/>
              </a:prstGeom>
              <a:noFill/>
              <a:ln w="9525">
                <a:noFill/>
              </a:ln>
            </p:spPr>
          </p:pic>
          <p:pic>
            <p:nvPicPr>
              <p:cNvPr id="38" name="图片 37"/>
              <p:cNvPicPr>
                <a:picLocks noChangeAspect="1"/>
              </p:cNvPicPr>
              <p:nvPr/>
            </p:nvPicPr>
            <p:blipFill>
              <a:blip r:embed="rId4"/>
              <a:stretch>
                <a:fillRect/>
              </a:stretch>
            </p:blipFill>
            <p:spPr>
              <a:xfrm>
                <a:off x="2266" y="7963"/>
                <a:ext cx="6031" cy="3321"/>
              </a:xfrm>
              <a:prstGeom prst="rect">
                <a:avLst/>
              </a:prstGeom>
            </p:spPr>
          </p:pic>
        </p:grpSp>
        <p:sp>
          <p:nvSpPr>
            <p:cNvPr id="39" name="下箭头 38"/>
            <p:cNvSpPr/>
            <p:nvPr/>
          </p:nvSpPr>
          <p:spPr>
            <a:xfrm rot="16200000">
              <a:off x="1957" y="9715"/>
              <a:ext cx="307" cy="1183"/>
            </a:xfrm>
            <a:prstGeom prst="downArrow">
              <a:avLst/>
            </a:prstGeom>
            <a:solidFill>
              <a:srgbClr val="00AAE8"/>
            </a:solidFill>
            <a:ln w="25400" cap="flat" cmpd="sng" algn="ctr">
              <a:solidFill>
                <a:srgbClr val="00AAE8">
                  <a:shade val="50000"/>
                </a:srgbClr>
              </a:solidFill>
              <a:prstDash val="solid"/>
            </a:ln>
            <a:effectLst/>
          </p:spPr>
          <p:txBody>
            <a:bodyPr rtlCol="0" anchor="ctr"/>
            <a:lstStyle/>
            <a:p>
              <a:pPr algn="ctr"/>
              <a:endParaRPr lang="zh-CN" altLang="en-US" sz="1600" dirty="0">
                <a:ea typeface="微软雅黑" panose="020B0503020204020204" pitchFamily="34" charset="-122"/>
              </a:endParaRPr>
            </a:p>
          </p:txBody>
        </p:sp>
      </p:grpSp>
      <p:grpSp>
        <p:nvGrpSpPr>
          <p:cNvPr id="40" name="组合 39"/>
          <p:cNvGrpSpPr/>
          <p:nvPr/>
        </p:nvGrpSpPr>
        <p:grpSpPr>
          <a:xfrm>
            <a:off x="6268994" y="3086864"/>
            <a:ext cx="2246664" cy="3554979"/>
            <a:chOff x="6369336" y="3002182"/>
            <a:chExt cx="1997710" cy="3161049"/>
          </a:xfrm>
        </p:grpSpPr>
        <p:grpSp>
          <p:nvGrpSpPr>
            <p:cNvPr id="41" name="组合 40"/>
            <p:cNvGrpSpPr/>
            <p:nvPr/>
          </p:nvGrpSpPr>
          <p:grpSpPr>
            <a:xfrm>
              <a:off x="6389343" y="3002182"/>
              <a:ext cx="1974850" cy="1549395"/>
              <a:chOff x="7734" y="4436"/>
              <a:chExt cx="3052" cy="3004"/>
            </a:xfrm>
          </p:grpSpPr>
          <p:pic>
            <p:nvPicPr>
              <p:cNvPr id="42" name="图片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52" y="4436"/>
                <a:ext cx="3016" cy="250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3" name="矩形 42"/>
              <p:cNvSpPr/>
              <p:nvPr/>
            </p:nvSpPr>
            <p:spPr>
              <a:xfrm>
                <a:off x="7734" y="6962"/>
                <a:ext cx="3052" cy="478"/>
              </a:xfrm>
              <a:prstGeom prst="rect">
                <a:avLst/>
              </a:prstGeom>
              <a:solidFill>
                <a:schemeClr val="tx1">
                  <a:lumMod val="60000"/>
                  <a:lumOff val="40000"/>
                </a:schemeClr>
              </a:solidFill>
              <a:ln>
                <a:solidFill>
                  <a:schemeClr val="tx1">
                    <a:lumMod val="60000"/>
                    <a:lumOff val="40000"/>
                  </a:schemeClr>
                </a:solid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buClrTx/>
                  <a:buSzTx/>
                  <a:buFontTx/>
                </a:pPr>
                <a:r>
                  <a:rPr lang="zh-CN" altLang="en-US" sz="1200" b="1" dirty="0">
                    <a:solidFill>
                      <a:schemeClr val="bg1"/>
                    </a:solidFill>
                    <a:latin typeface="+mn-ea"/>
                    <a:ea typeface="+mn-ea"/>
                    <a:sym typeface="+mn-ea"/>
                  </a:rPr>
                  <a:t>本质安全提升理论模型</a:t>
                </a:r>
                <a:endParaRPr lang="zh-CN" altLang="en-US" sz="1200" b="1" dirty="0">
                  <a:solidFill>
                    <a:schemeClr val="bg1"/>
                  </a:solidFill>
                  <a:latin typeface="+mn-ea"/>
                  <a:ea typeface="+mn-ea"/>
                  <a:sym typeface="+mn-ea"/>
                </a:endParaRPr>
              </a:p>
            </p:txBody>
          </p:sp>
        </p:grpSp>
        <p:grpSp>
          <p:nvGrpSpPr>
            <p:cNvPr id="44" name="组合 43"/>
            <p:cNvGrpSpPr/>
            <p:nvPr/>
          </p:nvGrpSpPr>
          <p:grpSpPr>
            <a:xfrm>
              <a:off x="6369336" y="4609325"/>
              <a:ext cx="1997710" cy="1553906"/>
              <a:chOff x="10528" y="4555"/>
              <a:chExt cx="3296" cy="3228"/>
            </a:xfrm>
          </p:grpSpPr>
          <p:pic>
            <p:nvPicPr>
              <p:cNvPr id="45" name="图片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62" y="4555"/>
                <a:ext cx="3228" cy="2690"/>
              </a:xfrm>
              <a:prstGeom prst="rect">
                <a:avLst/>
              </a:prstGeom>
              <a:noFill/>
              <a:ln w="9525">
                <a:solidFill>
                  <a:schemeClr val="tx1">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46" name="矩形 45"/>
              <p:cNvSpPr/>
              <p:nvPr/>
            </p:nvSpPr>
            <p:spPr>
              <a:xfrm>
                <a:off x="10528" y="7271"/>
                <a:ext cx="3296" cy="512"/>
              </a:xfrm>
              <a:prstGeom prst="rect">
                <a:avLst/>
              </a:prstGeom>
              <a:solidFill>
                <a:schemeClr val="tx1">
                  <a:lumMod val="60000"/>
                  <a:lumOff val="40000"/>
                </a:schemeClr>
              </a:solidFill>
              <a:ln>
                <a:solidFill>
                  <a:schemeClr val="tx1">
                    <a:lumMod val="60000"/>
                    <a:lumOff val="40000"/>
                  </a:schemeClr>
                </a:solidFill>
              </a:ln>
            </p:spPr>
            <p:txBody>
              <a:bodyPr wrap="square">
                <a:spAutoFit/>
              </a:bodyPr>
              <a:lstStyle/>
              <a:p>
                <a:pPr algn="ctr"/>
                <a:r>
                  <a:rPr lang="zh-CN" altLang="en-US" sz="1200" b="1" dirty="0">
                    <a:solidFill>
                      <a:schemeClr val="bg1"/>
                    </a:solidFill>
                    <a:latin typeface="+mn-ea"/>
                    <a:ea typeface="+mn-ea"/>
                  </a:rPr>
                  <a:t>本质安全提升业务运作流程</a:t>
                </a:r>
                <a:endParaRPr lang="zh-CN" altLang="en-US" sz="1200" b="1" dirty="0">
                  <a:solidFill>
                    <a:schemeClr val="bg1"/>
                  </a:solidFill>
                  <a:latin typeface="+mn-ea"/>
                  <a:ea typeface="+mn-ea"/>
                </a:endParaRPr>
              </a:p>
            </p:txBody>
          </p:sp>
        </p:grpSp>
      </p:grpSp>
      <p:grpSp>
        <p:nvGrpSpPr>
          <p:cNvPr id="47" name="组合 46"/>
          <p:cNvGrpSpPr/>
          <p:nvPr/>
        </p:nvGrpSpPr>
        <p:grpSpPr>
          <a:xfrm>
            <a:off x="9308784" y="3762413"/>
            <a:ext cx="1950572" cy="2660326"/>
            <a:chOff x="7528" y="8220"/>
            <a:chExt cx="3309" cy="4728"/>
          </a:xfrm>
        </p:grpSpPr>
        <p:pic>
          <p:nvPicPr>
            <p:cNvPr id="48" name="图片 47"/>
            <p:cNvPicPr/>
            <p:nvPr/>
          </p:nvPicPr>
          <p:blipFill>
            <a:blip r:embed="rId7" cstate="print">
              <a:extLst>
                <a:ext uri="{28A0092B-C50C-407E-A947-70E740481C1C}">
                  <a14:useLocalDpi xmlns:a14="http://schemas.microsoft.com/office/drawing/2010/main" val="0"/>
                </a:ext>
              </a:extLst>
            </a:blip>
            <a:stretch>
              <a:fillRect/>
            </a:stretch>
          </p:blipFill>
          <p:spPr>
            <a:xfrm>
              <a:off x="7540" y="8220"/>
              <a:ext cx="3297" cy="2353"/>
            </a:xfrm>
            <a:prstGeom prst="rect">
              <a:avLst/>
            </a:prstGeom>
          </p:spPr>
        </p:pic>
        <p:pic>
          <p:nvPicPr>
            <p:cNvPr id="49" name="图片 48"/>
            <p:cNvPicPr/>
            <p:nvPr/>
          </p:nvPicPr>
          <p:blipFill>
            <a:blip r:embed="rId8" cstate="print">
              <a:extLst>
                <a:ext uri="{28A0092B-C50C-407E-A947-70E740481C1C}">
                  <a14:useLocalDpi xmlns:a14="http://schemas.microsoft.com/office/drawing/2010/main" val="0"/>
                </a:ext>
              </a:extLst>
            </a:blip>
            <a:stretch>
              <a:fillRect/>
            </a:stretch>
          </p:blipFill>
          <p:spPr>
            <a:xfrm>
              <a:off x="7528" y="10569"/>
              <a:ext cx="3309" cy="2379"/>
            </a:xfrm>
            <a:prstGeom prst="rect">
              <a:avLst/>
            </a:prstGeom>
          </p:spPr>
        </p:pic>
      </p:grpSp>
      <p:sp>
        <p:nvSpPr>
          <p:cNvPr id="50" name="内容占位符 2"/>
          <p:cNvSpPr txBox="1"/>
          <p:nvPr/>
        </p:nvSpPr>
        <p:spPr bwMode="auto">
          <a:xfrm>
            <a:off x="8615862" y="3074670"/>
            <a:ext cx="3168151" cy="64233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1755" tIns="45720" rIns="71755" bIns="45720" numCol="1" anchor="ctr" anchorCtr="0" compatLnSpc="1">
            <a:noAutofit/>
          </a:bodyPr>
          <a:lstStyle>
            <a:lvl1pPr marL="179705" indent="-179705" algn="l" rtl="0" eaLnBrk="0" fontAlgn="base" hangingPunct="0">
              <a:lnSpc>
                <a:spcPct val="110000"/>
              </a:lnSpc>
              <a:spcBef>
                <a:spcPts val="500"/>
              </a:spcBef>
              <a:spcAft>
                <a:spcPct val="0"/>
              </a:spcAft>
              <a:buFont typeface="Arial" panose="020B0604020202020204" pitchFamily="34" charset="0"/>
              <a:buChar char="•"/>
              <a:defRPr sz="3200" kern="1200">
                <a:solidFill>
                  <a:srgbClr val="3B3837"/>
                </a:solidFill>
                <a:latin typeface="+mn-lt"/>
                <a:ea typeface="+mn-ea"/>
                <a:cs typeface="+mn-cs"/>
              </a:defRPr>
            </a:lvl1pPr>
            <a:lvl2pPr marL="431800" indent="-215900" algn="l" rtl="0" eaLnBrk="0" fontAlgn="base" hangingPunct="0">
              <a:lnSpc>
                <a:spcPct val="110000"/>
              </a:lnSpc>
              <a:spcBef>
                <a:spcPts val="400"/>
              </a:spcBef>
              <a:spcAft>
                <a:spcPct val="0"/>
              </a:spcAft>
              <a:buFont typeface="Arial" panose="020B0604020202020204" pitchFamily="34" charset="0"/>
              <a:buChar char="–"/>
              <a:defRPr sz="1600" kern="1200">
                <a:solidFill>
                  <a:srgbClr val="3B3837"/>
                </a:solidFill>
                <a:latin typeface="+mn-lt"/>
                <a:ea typeface="+mn-ea"/>
                <a:cs typeface="+mn-cs"/>
              </a:defRPr>
            </a:lvl2pPr>
            <a:lvl3pPr marL="647700" indent="-179705" algn="l" rtl="0" eaLnBrk="0" fontAlgn="base" hangingPunct="0">
              <a:lnSpc>
                <a:spcPct val="110000"/>
              </a:lnSpc>
              <a:spcBef>
                <a:spcPts val="400"/>
              </a:spcBef>
              <a:spcAft>
                <a:spcPct val="0"/>
              </a:spcAft>
              <a:buFont typeface="Arial" panose="020B0604020202020204" pitchFamily="34" charset="0"/>
              <a:buChar char="•"/>
              <a:defRPr sz="1600" kern="1200">
                <a:solidFill>
                  <a:srgbClr val="3B3837"/>
                </a:solidFill>
                <a:latin typeface="+mn-lt"/>
                <a:ea typeface="+mn-ea"/>
                <a:cs typeface="+mn-cs"/>
              </a:defRPr>
            </a:lvl3pPr>
            <a:lvl4pPr marL="863600" indent="-215900" algn="l" rtl="0" eaLnBrk="0" fontAlgn="base" hangingPunct="0">
              <a:lnSpc>
                <a:spcPct val="110000"/>
              </a:lnSpc>
              <a:spcBef>
                <a:spcPts val="400"/>
              </a:spcBef>
              <a:spcAft>
                <a:spcPct val="0"/>
              </a:spcAft>
              <a:buFont typeface="Arial" panose="020B0604020202020204" pitchFamily="34" charset="0"/>
              <a:buChar char="–"/>
              <a:defRPr sz="1600" kern="1200">
                <a:solidFill>
                  <a:srgbClr val="3B3837"/>
                </a:solidFill>
                <a:latin typeface="+mn-lt"/>
                <a:ea typeface="+mn-ea"/>
                <a:cs typeface="+mn-cs"/>
              </a:defRPr>
            </a:lvl4pPr>
            <a:lvl5pPr marL="2057400" indent="-228600" algn="l" rtl="0" eaLnBrk="0" fontAlgn="base" hangingPunct="0">
              <a:lnSpc>
                <a:spcPct val="110000"/>
              </a:lnSpc>
              <a:spcBef>
                <a:spcPct val="20000"/>
              </a:spcBef>
              <a:spcAft>
                <a:spcPct val="0"/>
              </a:spcAft>
              <a:buFont typeface="Arial" panose="020B0604020202020204" pitchFamily="34" charset="0"/>
              <a:buChar char="»"/>
              <a:defRPr sz="1600" kern="1200">
                <a:solidFill>
                  <a:srgbClr val="3B3837"/>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Bef>
                <a:spcPct val="0"/>
              </a:spcBef>
              <a:buNone/>
            </a:pPr>
            <a:r>
              <a:rPr lang="zh-CN" altLang="en-US" sz="1400" b="1" dirty="0">
                <a:solidFill>
                  <a:schemeClr val="bg1"/>
                </a:solidFill>
                <a:latin typeface="+mn-ea"/>
              </a:rPr>
              <a:t>示例：</a:t>
            </a:r>
            <a:r>
              <a:rPr lang="en-US" altLang="zh-CN" sz="1400" b="1" dirty="0">
                <a:solidFill>
                  <a:schemeClr val="bg1"/>
                </a:solidFill>
                <a:latin typeface="+mn-ea"/>
              </a:rPr>
              <a:t>D1/2</a:t>
            </a:r>
            <a:r>
              <a:rPr lang="zh-CN" altLang="en-US" sz="1400" b="1" dirty="0">
                <a:solidFill>
                  <a:schemeClr val="bg1"/>
                </a:solidFill>
                <a:latin typeface="+mn-ea"/>
              </a:rPr>
              <a:t>、</a:t>
            </a:r>
            <a:r>
              <a:rPr lang="en-US" altLang="zh-CN" sz="1400" b="1" dirty="0">
                <a:solidFill>
                  <a:schemeClr val="bg1"/>
                </a:solidFill>
                <a:latin typeface="+mn-ea"/>
              </a:rPr>
              <a:t>L1/2/4</a:t>
            </a:r>
            <a:r>
              <a:rPr lang="zh-CN" altLang="en-US" sz="1400" b="1" dirty="0">
                <a:solidFill>
                  <a:schemeClr val="bg1"/>
                </a:solidFill>
                <a:latin typeface="+mn-ea"/>
              </a:rPr>
              <a:t>龙门架加装平台改造新增检修平台、斜梯、直梯、护栏</a:t>
            </a:r>
            <a:endParaRPr lang="zh-CN" altLang="en-US" sz="1400" b="1" dirty="0">
              <a:solidFill>
                <a:schemeClr val="bg1"/>
              </a:solidFill>
              <a:latin typeface="+mn-ea"/>
            </a:endParaRPr>
          </a:p>
        </p:txBody>
      </p:sp>
      <p:sp>
        <p:nvSpPr>
          <p:cNvPr id="3" name="标题 2"/>
          <p:cNvSpPr>
            <a:spLocks noGrp="1"/>
          </p:cNvSpPr>
          <p:nvPr>
            <p:ph type="title"/>
          </p:nvPr>
        </p:nvSpPr>
        <p:spPr>
          <a:xfrm>
            <a:off x="486178" y="779298"/>
            <a:ext cx="11740208" cy="575712"/>
          </a:xfrm>
        </p:spPr>
        <p:txBody>
          <a:bodyPr/>
          <a:lstStyle/>
          <a:p>
            <a:r>
              <a:rPr lang="en-US" altLang="zh-CN" sz="2000" dirty="0" smtClean="0">
                <a:solidFill>
                  <a:schemeClr val="tx2"/>
                </a:solidFill>
              </a:rPr>
              <a:t>D.</a:t>
            </a:r>
            <a:r>
              <a:rPr lang="zh-CN" altLang="en-US" sz="2000" dirty="0" smtClean="0">
                <a:solidFill>
                  <a:schemeClr val="tx2"/>
                </a:solidFill>
              </a:rPr>
              <a:t>风险防范</a:t>
            </a:r>
            <a:r>
              <a:rPr lang="en-US" altLang="zh-CN" sz="2000" dirty="0" smtClean="0">
                <a:solidFill>
                  <a:schemeClr val="tx2"/>
                </a:solidFill>
              </a:rPr>
              <a:t>——</a:t>
            </a:r>
            <a:r>
              <a:rPr lang="zh-CN" altLang="en-US" sz="2000" dirty="0" smtClean="0">
                <a:solidFill>
                  <a:schemeClr val="tx2"/>
                </a:solidFill>
              </a:rPr>
              <a:t>完善安全风险分级和隐患排查治理双重预防机制，提高安全生产水平</a:t>
            </a:r>
            <a:endParaRPr lang="zh-CN" altLang="en-US" sz="2000" dirty="0" smtClean="0">
              <a:solidFill>
                <a:schemeClr val="tx2"/>
              </a:solidFill>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206815" y="2639843"/>
            <a:ext cx="1755147" cy="1475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200" dirty="0" smtClean="0">
                <a:solidFill>
                  <a:schemeClr val="accent6"/>
                </a:solidFill>
                <a:latin typeface="Broadway" panose="04040905080B02020502" pitchFamily="82" charset="0"/>
                <a:ea typeface="微软雅黑" panose="020B0503020204020204" pitchFamily="34" charset="-122"/>
              </a:rPr>
              <a:t>01</a:t>
            </a:r>
            <a:endParaRPr lang="en-US" altLang="zh-CN" sz="7200" dirty="0">
              <a:solidFill>
                <a:schemeClr val="accent6"/>
              </a:solidFill>
              <a:latin typeface="Broadway" panose="04040905080B02020502" pitchFamily="82" charset="0"/>
              <a:ea typeface="微软雅黑" panose="020B0503020204020204" pitchFamily="34" charset="-122"/>
            </a:endParaRPr>
          </a:p>
          <a:p>
            <a:pPr algn="ctr"/>
            <a:r>
              <a:rPr lang="en-US" altLang="zh-CN" dirty="0">
                <a:solidFill>
                  <a:schemeClr val="accent6"/>
                </a:solidFill>
                <a:latin typeface="Broadway" panose="04040905080B02020502" pitchFamily="82" charset="0"/>
                <a:ea typeface="微软雅黑" panose="020B0503020204020204" pitchFamily="34" charset="-122"/>
              </a:rPr>
              <a:t>PART </a:t>
            </a:r>
            <a:r>
              <a:rPr lang="en-US" altLang="zh-CN" dirty="0" smtClean="0">
                <a:solidFill>
                  <a:schemeClr val="accent6"/>
                </a:solidFill>
                <a:latin typeface="Broadway" panose="04040905080B02020502" pitchFamily="82" charset="0"/>
                <a:ea typeface="微软雅黑" panose="020B0503020204020204" pitchFamily="34" charset="-122"/>
              </a:rPr>
              <a:t>ONE</a:t>
            </a:r>
            <a:endParaRPr lang="en-US" altLang="zh-CN" dirty="0">
              <a:solidFill>
                <a:schemeClr val="accent6"/>
              </a:solidFill>
              <a:latin typeface="Broadway" panose="04040905080B02020502" pitchFamily="82" charset="0"/>
              <a:ea typeface="微软雅黑" panose="020B0503020204020204" pitchFamily="34" charset="-122"/>
            </a:endParaRPr>
          </a:p>
        </p:txBody>
      </p:sp>
      <p:sp>
        <p:nvSpPr>
          <p:cNvPr id="7" name="文本占位符 12"/>
          <p:cNvSpPr txBox="1"/>
          <p:nvPr/>
        </p:nvSpPr>
        <p:spPr>
          <a:xfrm>
            <a:off x="4571999" y="2587005"/>
            <a:ext cx="6924675" cy="1581150"/>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179705" indent="-179705" algn="l" rtl="0" eaLnBrk="0" fontAlgn="base" hangingPunct="0">
              <a:lnSpc>
                <a:spcPct val="110000"/>
              </a:lnSpc>
              <a:spcBef>
                <a:spcPts val="500"/>
              </a:spcBef>
              <a:spcAft>
                <a:spcPct val="0"/>
              </a:spcAft>
              <a:buFont typeface="Arial" panose="020B0604020202020204" pitchFamily="34" charset="0"/>
              <a:buChar char="•"/>
              <a:defRPr sz="3200" kern="1200">
                <a:solidFill>
                  <a:schemeClr val="lt1"/>
                </a:solidFill>
                <a:latin typeface="+mn-lt"/>
                <a:ea typeface="+mn-ea"/>
                <a:cs typeface="+mn-cs"/>
              </a:defRPr>
            </a:lvl1pPr>
            <a:lvl2pPr marL="431800" indent="-215900" algn="l" rtl="0" eaLnBrk="0" fontAlgn="base" hangingPunct="0">
              <a:lnSpc>
                <a:spcPct val="110000"/>
              </a:lnSpc>
              <a:spcBef>
                <a:spcPts val="400"/>
              </a:spcBef>
              <a:spcAft>
                <a:spcPct val="0"/>
              </a:spcAft>
              <a:buFont typeface="Arial" panose="020B0604020202020204" pitchFamily="34" charset="0"/>
              <a:buChar char="–"/>
              <a:defRPr sz="1600" kern="1200">
                <a:solidFill>
                  <a:schemeClr val="lt1"/>
                </a:solidFill>
                <a:latin typeface="+mn-lt"/>
                <a:ea typeface="+mn-ea"/>
                <a:cs typeface="+mn-cs"/>
              </a:defRPr>
            </a:lvl2pPr>
            <a:lvl3pPr marL="647700" indent="-179705" algn="l" rtl="0" eaLnBrk="0" fontAlgn="base" hangingPunct="0">
              <a:lnSpc>
                <a:spcPct val="110000"/>
              </a:lnSpc>
              <a:spcBef>
                <a:spcPts val="400"/>
              </a:spcBef>
              <a:spcAft>
                <a:spcPct val="0"/>
              </a:spcAft>
              <a:buFont typeface="Arial" panose="020B0604020202020204" pitchFamily="34" charset="0"/>
              <a:buChar char="•"/>
              <a:defRPr sz="1600" kern="1200">
                <a:solidFill>
                  <a:schemeClr val="lt1"/>
                </a:solidFill>
                <a:latin typeface="+mn-lt"/>
                <a:ea typeface="+mn-ea"/>
                <a:cs typeface="+mn-cs"/>
              </a:defRPr>
            </a:lvl3pPr>
            <a:lvl4pPr marL="863600" indent="-215900" algn="l" rtl="0" eaLnBrk="0" fontAlgn="base" hangingPunct="0">
              <a:lnSpc>
                <a:spcPct val="110000"/>
              </a:lnSpc>
              <a:spcBef>
                <a:spcPts val="400"/>
              </a:spcBef>
              <a:spcAft>
                <a:spcPct val="0"/>
              </a:spcAft>
              <a:buFont typeface="Arial" panose="020B0604020202020204" pitchFamily="34" charset="0"/>
              <a:buChar char="–"/>
              <a:defRPr sz="1600" kern="1200">
                <a:solidFill>
                  <a:schemeClr val="lt1"/>
                </a:solidFill>
                <a:latin typeface="+mn-lt"/>
                <a:ea typeface="+mn-ea"/>
                <a:cs typeface="+mn-cs"/>
              </a:defRPr>
            </a:lvl4pPr>
            <a:lvl5pPr marL="2057400" indent="-228600" algn="l" rtl="0" eaLnBrk="0" fontAlgn="base" hangingPunct="0">
              <a:lnSpc>
                <a:spcPct val="110000"/>
              </a:lnSpc>
              <a:spcBef>
                <a:spcPct val="20000"/>
              </a:spcBef>
              <a:spcAft>
                <a:spcPct val="0"/>
              </a:spcAft>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eaLnBrk="1" hangingPunct="1">
              <a:lnSpc>
                <a:spcPct val="100000"/>
              </a:lnSpc>
              <a:spcBef>
                <a:spcPct val="0"/>
              </a:spcBef>
              <a:buNone/>
            </a:pPr>
            <a:r>
              <a:rPr lang="zh-CN" altLang="en-US" sz="4400" b="1" dirty="0">
                <a:solidFill>
                  <a:schemeClr val="tx2"/>
                </a:solidFill>
                <a:latin typeface="微软雅黑" panose="020B0503020204020204" pitchFamily="34" charset="-122"/>
                <a:ea typeface="微软雅黑" panose="020B0503020204020204" pitchFamily="34" charset="-122"/>
              </a:rPr>
              <a:t>文化</a:t>
            </a:r>
            <a:r>
              <a:rPr lang="zh-CN" altLang="en-US" sz="4400" b="1" dirty="0">
                <a:solidFill>
                  <a:schemeClr val="tx2"/>
                </a:solidFill>
                <a:latin typeface="微软雅黑" panose="020B0503020204020204" pitchFamily="34" charset="-122"/>
                <a:ea typeface="微软雅黑" panose="020B0503020204020204" pitchFamily="34" charset="-122"/>
              </a:rPr>
              <a:t>落地</a:t>
            </a:r>
            <a:endParaRPr lang="zh-CN" altLang="en-US" sz="4400" b="1" dirty="0">
              <a:solidFill>
                <a:schemeClr val="tx2"/>
              </a:solidFill>
              <a:latin typeface="微软雅黑" panose="020B0503020204020204" pitchFamily="34" charset="-122"/>
              <a:ea typeface="微软雅黑" panose="020B0503020204020204" pitchFamily="34" charset="-122"/>
            </a:endParaRPr>
          </a:p>
          <a:p>
            <a:pPr marL="0" indent="0" eaLnBrk="1" hangingPunct="1">
              <a:lnSpc>
                <a:spcPct val="100000"/>
              </a:lnSpc>
              <a:spcBef>
                <a:spcPct val="0"/>
              </a:spcBef>
              <a:buNone/>
            </a:pPr>
            <a:r>
              <a:rPr lang="zh-CN" altLang="en-US" sz="2000" b="1" i="1" dirty="0">
                <a:solidFill>
                  <a:schemeClr val="tx2"/>
                </a:solidFill>
                <a:latin typeface="微软雅黑" panose="020B0503020204020204" pitchFamily="34" charset="-122"/>
                <a:ea typeface="微软雅黑" panose="020B0503020204020204" pitchFamily="34" charset="-122"/>
              </a:rPr>
              <a:t>承诺、组织、</a:t>
            </a:r>
            <a:r>
              <a:rPr lang="zh-CN" altLang="en-US" sz="2000" b="1" i="1" dirty="0">
                <a:solidFill>
                  <a:schemeClr val="tx2"/>
                </a:solidFill>
                <a:latin typeface="微软雅黑" panose="020B0503020204020204" pitchFamily="34" charset="-122"/>
                <a:ea typeface="微软雅黑" panose="020B0503020204020204" pitchFamily="34" charset="-122"/>
              </a:rPr>
              <a:t>方法、探测、评估</a:t>
            </a:r>
            <a:endParaRPr lang="zh-CN" altLang="en-US" sz="2000" b="1" i="1"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2"/>
          <p:cNvSpPr>
            <a:spLocks noChangeArrowheads="1"/>
          </p:cNvSpPr>
          <p:nvPr/>
        </p:nvSpPr>
        <p:spPr bwMode="auto">
          <a:xfrm>
            <a:off x="743127" y="1569973"/>
            <a:ext cx="5914892" cy="132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41" tIns="60921" rIns="121841" bIns="60921">
            <a:spAutoFit/>
          </a:bodyPr>
          <a:lstStyle>
            <a:lvl1pPr eaLnBrk="0" hangingPunct="0">
              <a:lnSpc>
                <a:spcPct val="110000"/>
              </a:lnSpc>
              <a:spcBef>
                <a:spcPts val="500"/>
              </a:spcBef>
              <a:buFont typeface="Arial" panose="020B0604020202020204" pitchFamily="34" charset="0"/>
              <a:buChar char="•"/>
              <a:defRPr sz="3200">
                <a:solidFill>
                  <a:srgbClr val="3B3837"/>
                </a:solidFill>
                <a:latin typeface="Arial" panose="020B0604020202020204" pitchFamily="34" charset="0"/>
                <a:ea typeface="黑体" panose="02010609060101010101" pitchFamily="2" charset="-122"/>
              </a:defRPr>
            </a:lvl1pPr>
            <a:lvl2pPr marL="742950" indent="-285750" eaLnBrk="0" hangingPunct="0">
              <a:lnSpc>
                <a:spcPct val="110000"/>
              </a:lnSpc>
              <a:spcBef>
                <a:spcPts val="4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defRPr>
            </a:lvl2pPr>
            <a:lvl3pPr marL="1143000" indent="-228600" eaLnBrk="0" hangingPunct="0">
              <a:lnSpc>
                <a:spcPct val="110000"/>
              </a:lnSpc>
              <a:spcBef>
                <a:spcPts val="4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defRPr>
            </a:lvl3pPr>
            <a:lvl4pPr marL="1600200" indent="-228600" eaLnBrk="0" hangingPunct="0">
              <a:lnSpc>
                <a:spcPct val="110000"/>
              </a:lnSpc>
              <a:spcBef>
                <a:spcPts val="4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defRPr>
            </a:lvl4pPr>
            <a:lvl5pPr marL="2057400" indent="-228600" eaLnBrk="0" hangingPunct="0">
              <a:lnSpc>
                <a:spcPct val="110000"/>
              </a:lnSpc>
              <a:spcBef>
                <a:spcPct val="20000"/>
              </a:spcBef>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defRPr>
            </a:lvl5pPr>
            <a:lvl6pPr marL="25146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defRPr>
            </a:lvl6pPr>
            <a:lvl7pPr marL="29718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defRPr>
            </a:lvl7pPr>
            <a:lvl8pPr marL="34290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defRPr>
            </a:lvl8pPr>
            <a:lvl9pPr marL="3886200" indent="-228600" eaLnBrk="0" fontAlgn="base" hangingPunct="0">
              <a:lnSpc>
                <a:spcPct val="110000"/>
              </a:lnSpc>
              <a:spcBef>
                <a:spcPct val="20000"/>
              </a:spcBef>
              <a:spcAft>
                <a:spcPct val="0"/>
              </a:spcAft>
              <a:buFont typeface="Arial" panose="020B0604020202020204" pitchFamily="34" charset="0"/>
              <a:buChar char="»"/>
              <a:defRPr sz="1600">
                <a:solidFill>
                  <a:srgbClr val="3B3837"/>
                </a:solidFill>
                <a:latin typeface="Arial" panose="020B0604020202020204" pitchFamily="34" charset="0"/>
                <a:ea typeface="黑体" panose="02010609060101010101" pitchFamily="2" charset="-122"/>
              </a:defRPr>
            </a:lvl9pPr>
          </a:lstStyle>
          <a:p>
            <a:pPr lvl="0" defTabSz="1218565" eaLnBrk="1" fontAlgn="auto" hangingPunct="1">
              <a:lnSpc>
                <a:spcPct val="150000"/>
              </a:lnSpc>
              <a:spcBef>
                <a:spcPct val="0"/>
              </a:spcBef>
              <a:spcAft>
                <a:spcPts val="0"/>
              </a:spcAft>
              <a:buFont typeface="Wingdings" panose="05000000000000000000" pitchFamily="2" charset="2"/>
              <a:buNone/>
            </a:pPr>
            <a:r>
              <a:rPr lang="zh-CN" altLang="en-US" sz="1800" dirty="0" smtClean="0">
                <a:solidFill>
                  <a:schemeClr val="tx2"/>
                </a:solidFill>
                <a:latin typeface="微软雅黑" panose="020B0503020204020204" pitchFamily="34" charset="-122"/>
                <a:ea typeface="微软雅黑" panose="020B0503020204020204" pitchFamily="34" charset="-122"/>
              </a:rPr>
              <a:t>通过</a:t>
            </a:r>
            <a:r>
              <a:rPr lang="zh-CN" altLang="en-US" sz="1800" dirty="0" smtClean="0">
                <a:solidFill>
                  <a:schemeClr val="tx2"/>
                </a:solidFill>
                <a:latin typeface="微软雅黑" panose="020B0503020204020204" pitchFamily="34" charset="-122"/>
                <a:ea typeface="微软雅黑" panose="020B0503020204020204" pitchFamily="34" charset="-122"/>
              </a:rPr>
              <a:t>技术创新和全员参与，尽量早的发现现场安全隐患，并通过移动端实现快速反馈、闭环处理，使安全隐患消除在</a:t>
            </a:r>
            <a:r>
              <a:rPr lang="zh-CN" altLang="en-US" sz="1800" dirty="0">
                <a:solidFill>
                  <a:schemeClr val="tx2"/>
                </a:solidFill>
                <a:latin typeface="微软雅黑" panose="020B0503020204020204" pitchFamily="34" charset="-122"/>
                <a:ea typeface="微软雅黑" panose="020B0503020204020204" pitchFamily="34" charset="-122"/>
              </a:rPr>
              <a:t>萌芽</a:t>
            </a:r>
            <a:r>
              <a:rPr lang="zh-CN" altLang="en-US" sz="1800" dirty="0" smtClean="0">
                <a:solidFill>
                  <a:schemeClr val="tx2"/>
                </a:solidFill>
                <a:latin typeface="微软雅黑" panose="020B0503020204020204" pitchFamily="34" charset="-122"/>
                <a:ea typeface="微软雅黑" panose="020B0503020204020204" pitchFamily="34" charset="-122"/>
              </a:rPr>
              <a:t>状态</a:t>
            </a:r>
            <a:r>
              <a:rPr lang="zh-CN" altLang="en-US" sz="1800" dirty="0" smtClean="0">
                <a:solidFill>
                  <a:schemeClr val="tx2"/>
                </a:solidFill>
                <a:latin typeface="微软雅黑" panose="020B0503020204020204" pitchFamily="34" charset="-122"/>
                <a:ea typeface="微软雅黑" panose="020B0503020204020204" pitchFamily="34" charset="-122"/>
              </a:rPr>
              <a:t>。</a:t>
            </a:r>
            <a:endParaRPr lang="en-US" altLang="zh-CN" sz="1800" dirty="0">
              <a:solidFill>
                <a:schemeClr val="tx2"/>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9624293" y="1196672"/>
            <a:ext cx="1994198" cy="4885182"/>
            <a:chOff x="9232320" y="1208114"/>
            <a:chExt cx="1994198" cy="4885182"/>
          </a:xfrm>
        </p:grpSpPr>
        <p:grpSp>
          <p:nvGrpSpPr>
            <p:cNvPr id="9" name="组合 5"/>
            <p:cNvGrpSpPr/>
            <p:nvPr/>
          </p:nvGrpSpPr>
          <p:grpSpPr bwMode="auto">
            <a:xfrm>
              <a:off x="9232320" y="1208114"/>
              <a:ext cx="1994198" cy="4845632"/>
              <a:chOff x="4860031" y="1325563"/>
              <a:chExt cx="3312369" cy="5266075"/>
            </a:xfrm>
          </p:grpSpPr>
          <p:pic>
            <p:nvPicPr>
              <p:cNvPr id="10" name="图片 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860031" y="1325563"/>
                <a:ext cx="3312369" cy="419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2"/>
              <a:srcRect/>
              <a:stretch>
                <a:fillRect/>
              </a:stretch>
            </p:blipFill>
            <p:spPr bwMode="auto">
              <a:xfrm>
                <a:off x="4888600" y="3686327"/>
                <a:ext cx="3283800" cy="2905311"/>
              </a:xfrm>
              <a:prstGeom prst="rect">
                <a:avLst/>
              </a:prstGeom>
              <a:noFill/>
              <a:ln>
                <a:noFill/>
              </a:ln>
              <a:effectLst>
                <a:prstShdw prst="shdw17" dist="17961" dir="2700000">
                  <a:srgbClr val="00AAE8">
                    <a:gamma/>
                    <a:shade val="60000"/>
                    <a:invGamma/>
                  </a:srgbClr>
                </a:prstShdw>
              </a:effectLst>
              <a:extLst>
                <a:ext uri="{909E8E84-426E-40DD-AFC4-6F175D3DCCD1}">
                  <a14:hiddenFill xmlns:a14="http://schemas.microsoft.com/office/drawing/2010/main">
                    <a:solidFill>
                      <a:srgbClr val="00AAE8"/>
                    </a:solidFill>
                  </a14:hiddenFill>
                </a:ext>
                <a:ext uri="{91240B29-F687-4F45-9708-019B960494DF}">
                  <a14:hiddenLine xmlns:a14="http://schemas.microsoft.com/office/drawing/2010/main" w="9525">
                    <a:solidFill>
                      <a:srgbClr val="004A86"/>
                    </a:solidFill>
                    <a:miter lim="800000"/>
                    <a:headEnd/>
                    <a:tailEnd/>
                  </a14:hiddenLine>
                </a:ext>
              </a:extLst>
            </p:spPr>
          </p:pic>
        </p:grpSp>
        <p:sp>
          <p:nvSpPr>
            <p:cNvPr id="21" name="矩形 20"/>
            <p:cNvSpPr/>
            <p:nvPr/>
          </p:nvSpPr>
          <p:spPr>
            <a:xfrm>
              <a:off x="9249520" y="5816297"/>
              <a:ext cx="1976997" cy="276999"/>
            </a:xfrm>
            <a:prstGeom prst="rect">
              <a:avLst/>
            </a:prstGeom>
            <a:solidFill>
              <a:srgbClr val="F79646"/>
            </a:solidFill>
            <a:ln>
              <a:noFill/>
              <a:prstDash val="dash"/>
            </a:ln>
          </p:spPr>
          <p:txBody>
            <a:bodyPr wrap="square">
              <a:spAutoFit/>
            </a:bodyPr>
            <a:lstStyle/>
            <a:p>
              <a:pPr algn="ctr" fontAlgn="auto">
                <a:spcBef>
                  <a:spcPts val="0"/>
                </a:spcBef>
                <a:spcAft>
                  <a:spcPts val="0"/>
                </a:spcAft>
                <a:defRPr/>
              </a:pPr>
              <a:r>
                <a:rPr lang="zh-CN" altLang="en-US" sz="1200" kern="0" dirty="0" smtClean="0">
                  <a:solidFill>
                    <a:srgbClr val="FFFFFF"/>
                  </a:solidFill>
                  <a:latin typeface="微软雅黑" panose="020B0503020204020204" pitchFamily="34" charset="-122"/>
                  <a:ea typeface="微软雅黑" panose="020B0503020204020204" pitchFamily="34" charset="-122"/>
                </a:rPr>
                <a:t>手机</a:t>
              </a:r>
              <a:r>
                <a:rPr lang="en-US" altLang="zh-CN" sz="1200" kern="0" dirty="0" smtClean="0">
                  <a:solidFill>
                    <a:srgbClr val="FFFFFF"/>
                  </a:solidFill>
                  <a:latin typeface="微软雅黑" panose="020B0503020204020204" pitchFamily="34" charset="-122"/>
                  <a:ea typeface="微软雅黑" panose="020B0503020204020204" pitchFamily="34" charset="-122"/>
                </a:rPr>
                <a:t>APP</a:t>
              </a:r>
              <a:r>
                <a:rPr lang="zh-CN" altLang="en-US" sz="1200" kern="0" dirty="0" smtClean="0">
                  <a:solidFill>
                    <a:srgbClr val="FFFFFF"/>
                  </a:solidFill>
                  <a:latin typeface="微软雅黑" panose="020B0503020204020204" pitchFamily="34" charset="-122"/>
                  <a:ea typeface="微软雅黑" panose="020B0503020204020204" pitchFamily="34" charset="-122"/>
                </a:rPr>
                <a:t>快速反馈隐患</a:t>
              </a:r>
              <a:endParaRPr lang="zh-CN" altLang="en-US" sz="1200" kern="0" dirty="0">
                <a:solidFill>
                  <a:srgbClr val="FFFFFF"/>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7084118" y="1198397"/>
            <a:ext cx="2044214" cy="4917870"/>
            <a:chOff x="6694797" y="1196672"/>
            <a:chExt cx="2044214" cy="491787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4798" y="3933428"/>
              <a:ext cx="2044213" cy="2160240"/>
            </a:xfrm>
            <a:prstGeom prst="rect">
              <a:avLst/>
            </a:prstGeom>
            <a:noFill/>
            <a:ln>
              <a:noFill/>
            </a:ln>
            <a:extLst>
              <a:ext uri="{909E8E84-426E-40DD-AFC4-6F175D3DCCD1}">
                <a14:hiddenFill xmlns:a14="http://schemas.microsoft.com/office/drawing/2010/main">
                  <a:solidFill>
                    <a:srgbClr val="00AAE8"/>
                  </a:solidFill>
                </a14:hiddenFill>
              </a:ext>
              <a:ext uri="{91240B29-F687-4F45-9708-019B960494DF}">
                <a14:hiddenLine xmlns:a14="http://schemas.microsoft.com/office/drawing/2010/main" w="9525">
                  <a:solidFill>
                    <a:srgbClr val="004A86"/>
                  </a:solidFill>
                  <a:miter lim="800000"/>
                  <a:headEnd/>
                  <a:tailEnd/>
                </a14:hiddenLine>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4798" y="1196672"/>
              <a:ext cx="2044213" cy="2640874"/>
            </a:xfrm>
            <a:prstGeom prst="rect">
              <a:avLst/>
            </a:prstGeom>
            <a:noFill/>
            <a:ln>
              <a:noFill/>
            </a:ln>
            <a:effectLst/>
            <a:extLst>
              <a:ext uri="{909E8E84-426E-40DD-AFC4-6F175D3DCCD1}">
                <a14:hiddenFill xmlns:a14="http://schemas.microsoft.com/office/drawing/2010/main">
                  <a:solidFill>
                    <a:srgbClr val="00AAE8"/>
                  </a:solidFill>
                </a14:hiddenFill>
              </a:ext>
              <a:ext uri="{91240B29-F687-4F45-9708-019B960494DF}">
                <a14:hiddenLine xmlns:a14="http://schemas.microsoft.com/office/drawing/2010/main" w="9525">
                  <a:solidFill>
                    <a:srgbClr val="004A86"/>
                  </a:solidFill>
                  <a:miter lim="800000"/>
                  <a:headEnd/>
                  <a:tailEnd/>
                </a14:hiddenLine>
              </a:ext>
              <a:ext uri="{AF507438-7753-43E0-B8FC-AC1667EBCBE1}">
                <a14:hiddenEffects xmlns:a14="http://schemas.microsoft.com/office/drawing/2010/main">
                  <a:effectLst>
                    <a:outerShdw dist="35921" dir="2700000" algn="ctr" rotWithShape="0">
                      <a:srgbClr val="0069AC"/>
                    </a:outerShdw>
                  </a:effectLst>
                </a14:hiddenEffects>
              </a:ext>
            </a:extLst>
          </p:spPr>
        </p:pic>
        <p:sp>
          <p:nvSpPr>
            <p:cNvPr id="19" name="矩形 18"/>
            <p:cNvSpPr/>
            <p:nvPr/>
          </p:nvSpPr>
          <p:spPr>
            <a:xfrm>
              <a:off x="6694797" y="3560549"/>
              <a:ext cx="2044214" cy="276998"/>
            </a:xfrm>
            <a:prstGeom prst="rect">
              <a:avLst/>
            </a:prstGeom>
            <a:solidFill>
              <a:srgbClr val="F79646"/>
            </a:solidFill>
            <a:ln>
              <a:noFill/>
              <a:prstDash val="dash"/>
            </a:ln>
          </p:spPr>
          <p:txBody>
            <a:bodyPr wrap="square">
              <a:spAutoFit/>
            </a:bodyPr>
            <a:lstStyle/>
            <a:p>
              <a:pPr algn="ctr" fontAlgn="auto">
                <a:spcBef>
                  <a:spcPts val="0"/>
                </a:spcBef>
                <a:spcAft>
                  <a:spcPts val="0"/>
                </a:spcAft>
                <a:defRPr/>
              </a:pPr>
              <a:r>
                <a:rPr lang="zh-CN" altLang="en-US" sz="1200" kern="0" dirty="0" smtClean="0">
                  <a:solidFill>
                    <a:srgbClr val="FFFFFF"/>
                  </a:solidFill>
                  <a:latin typeface="微软雅黑" panose="020B0503020204020204" pitchFamily="34" charset="-122"/>
                  <a:ea typeface="微软雅黑" panose="020B0503020204020204" pitchFamily="34" charset="-122"/>
                </a:rPr>
                <a:t>新型</a:t>
              </a:r>
              <a:r>
                <a:rPr lang="zh-CN" altLang="en-US" sz="1200" kern="0" dirty="0">
                  <a:solidFill>
                    <a:srgbClr val="FFFFFF"/>
                  </a:solidFill>
                  <a:latin typeface="微软雅黑" panose="020B0503020204020204" pitchFamily="34" charset="-122"/>
                  <a:ea typeface="微软雅黑" panose="020B0503020204020204" pitchFamily="34" charset="-122"/>
                </a:rPr>
                <a:t>高空查缺</a:t>
              </a:r>
              <a:r>
                <a:rPr lang="zh-CN" altLang="en-US" sz="1200" u="sng" kern="0" dirty="0" smtClean="0">
                  <a:solidFill>
                    <a:srgbClr val="FFFFFF"/>
                  </a:solidFill>
                  <a:latin typeface="微软雅黑" panose="020B0503020204020204" pitchFamily="34" charset="-122"/>
                  <a:ea typeface="微软雅黑" panose="020B0503020204020204" pitchFamily="34" charset="-122"/>
                </a:rPr>
                <a:t>装</a:t>
              </a:r>
              <a:r>
                <a:rPr lang="zh-CN" altLang="en-US" sz="1200" kern="0" dirty="0" smtClean="0">
                  <a:solidFill>
                    <a:srgbClr val="FFFFFF"/>
                  </a:solidFill>
                  <a:latin typeface="微软雅黑" panose="020B0503020204020204" pitchFamily="34" charset="-122"/>
                  <a:ea typeface="微软雅黑" panose="020B0503020204020204" pitchFamily="34" charset="-122"/>
                </a:rPr>
                <a:t>置应用</a:t>
              </a:r>
              <a:endParaRPr lang="zh-CN" altLang="en-US" sz="1200" dirty="0">
                <a:ea typeface="微软雅黑" panose="020B0503020204020204" pitchFamily="34" charset="-122"/>
              </a:endParaRPr>
            </a:p>
          </p:txBody>
        </p:sp>
        <p:sp>
          <p:nvSpPr>
            <p:cNvPr id="22" name="矩形 21"/>
            <p:cNvSpPr/>
            <p:nvPr/>
          </p:nvSpPr>
          <p:spPr>
            <a:xfrm>
              <a:off x="6694797" y="5837543"/>
              <a:ext cx="2044213" cy="276999"/>
            </a:xfrm>
            <a:prstGeom prst="rect">
              <a:avLst/>
            </a:prstGeom>
            <a:solidFill>
              <a:srgbClr val="F79646"/>
            </a:solidFill>
            <a:ln>
              <a:noFill/>
              <a:prstDash val="dash"/>
            </a:ln>
          </p:spPr>
          <p:txBody>
            <a:bodyPr wrap="square">
              <a:spAutoFit/>
            </a:bodyPr>
            <a:lstStyle/>
            <a:p>
              <a:pPr algn="ctr" fontAlgn="auto">
                <a:spcBef>
                  <a:spcPts val="0"/>
                </a:spcBef>
                <a:spcAft>
                  <a:spcPts val="0"/>
                </a:spcAft>
                <a:defRPr/>
              </a:pPr>
              <a:r>
                <a:rPr lang="zh-CN" altLang="en-US" sz="1200" kern="0" dirty="0" smtClean="0">
                  <a:solidFill>
                    <a:srgbClr val="FFFFFF"/>
                  </a:solidFill>
                  <a:latin typeface="微软雅黑" panose="020B0503020204020204" pitchFamily="34" charset="-122"/>
                  <a:ea typeface="微软雅黑" panose="020B0503020204020204" pitchFamily="34" charset="-122"/>
                </a:rPr>
                <a:t>便携式</a:t>
              </a:r>
              <a:r>
                <a:rPr lang="zh-CN" altLang="en-US" sz="1200" kern="0" dirty="0">
                  <a:solidFill>
                    <a:srgbClr val="FFFFFF"/>
                  </a:solidFill>
                  <a:latin typeface="微软雅黑" panose="020B0503020204020204" pitchFamily="34" charset="-122"/>
                  <a:ea typeface="微软雅黑" panose="020B0503020204020204" pitchFamily="34" charset="-122"/>
                </a:rPr>
                <a:t>热成像</a:t>
              </a:r>
              <a:r>
                <a:rPr lang="zh-CN" altLang="en-US" sz="1200" kern="0" dirty="0" smtClean="0">
                  <a:solidFill>
                    <a:srgbClr val="FFFFFF"/>
                  </a:solidFill>
                  <a:latin typeface="微软雅黑" panose="020B0503020204020204" pitchFamily="34" charset="-122"/>
                  <a:ea typeface="微软雅黑" panose="020B0503020204020204" pitchFamily="34" charset="-122"/>
                </a:rPr>
                <a:t>仪应用</a:t>
              </a:r>
              <a:endParaRPr lang="zh-CN" altLang="en-US" sz="1200" kern="0" dirty="0">
                <a:solidFill>
                  <a:srgbClr val="FFFFFF"/>
                </a:solidFill>
                <a:latin typeface="微软雅黑" panose="020B0503020204020204" pitchFamily="34" charset="-122"/>
                <a:ea typeface="微软雅黑" panose="020B0503020204020204" pitchFamily="34" charset="-122"/>
              </a:endParaRPr>
            </a:p>
          </p:txBody>
        </p:sp>
      </p:grpSp>
      <p:pic>
        <p:nvPicPr>
          <p:cNvPr id="3" name="图片 2"/>
          <p:cNvPicPr>
            <a:picLocks noChangeAspect="1"/>
          </p:cNvPicPr>
          <p:nvPr/>
        </p:nvPicPr>
        <p:blipFill>
          <a:blip r:embed="rId5"/>
          <a:stretch>
            <a:fillRect/>
          </a:stretch>
        </p:blipFill>
        <p:spPr>
          <a:xfrm>
            <a:off x="4101780" y="3215136"/>
            <a:ext cx="2552858" cy="2653371"/>
          </a:xfrm>
          <a:prstGeom prst="rect">
            <a:avLst/>
          </a:prstGeom>
        </p:spPr>
      </p:pic>
      <p:sp>
        <p:nvSpPr>
          <p:cNvPr id="20" name="矩形 19"/>
          <p:cNvSpPr/>
          <p:nvPr/>
        </p:nvSpPr>
        <p:spPr>
          <a:xfrm>
            <a:off x="4101779" y="5868507"/>
            <a:ext cx="2552859" cy="276999"/>
          </a:xfrm>
          <a:prstGeom prst="rect">
            <a:avLst/>
          </a:prstGeom>
          <a:solidFill>
            <a:srgbClr val="F79646"/>
          </a:solidFill>
          <a:ln>
            <a:noFill/>
            <a:prstDash val="dash"/>
          </a:ln>
        </p:spPr>
        <p:txBody>
          <a:bodyPr wrap="square">
            <a:spAutoFit/>
          </a:bodyPr>
          <a:lstStyle/>
          <a:p>
            <a:pPr algn="ctr" fontAlgn="auto">
              <a:spcBef>
                <a:spcPts val="0"/>
              </a:spcBef>
              <a:spcAft>
                <a:spcPts val="0"/>
              </a:spcAft>
              <a:defRPr/>
            </a:pPr>
            <a:r>
              <a:rPr lang="zh-CN" altLang="en-US" sz="1200" kern="0" dirty="0">
                <a:solidFill>
                  <a:srgbClr val="FFFFFF"/>
                </a:solidFill>
                <a:latin typeface="微软雅黑" panose="020B0503020204020204" pitchFamily="34" charset="-122"/>
                <a:ea typeface="微软雅黑" panose="020B0503020204020204" pitchFamily="34" charset="-122"/>
              </a:rPr>
              <a:t>便携式内窥镜应用</a:t>
            </a:r>
            <a:endParaRPr lang="zh-CN" altLang="en-US" sz="1200" kern="0" dirty="0">
              <a:solidFill>
                <a:srgbClr val="FFFFFF"/>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565585" y="3258872"/>
            <a:ext cx="3202369" cy="2852641"/>
            <a:chOff x="539116" y="3724595"/>
            <a:chExt cx="2571316" cy="2290505"/>
          </a:xfrm>
        </p:grpSpPr>
        <p:pic>
          <p:nvPicPr>
            <p:cNvPr id="23" name="图片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116" y="3724595"/>
              <a:ext cx="2571316"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矩形 23"/>
            <p:cNvSpPr/>
            <p:nvPr/>
          </p:nvSpPr>
          <p:spPr>
            <a:xfrm>
              <a:off x="539116" y="5792686"/>
              <a:ext cx="2571316" cy="222414"/>
            </a:xfrm>
            <a:prstGeom prst="rect">
              <a:avLst/>
            </a:prstGeom>
            <a:solidFill>
              <a:srgbClr val="F79646"/>
            </a:solidFill>
            <a:ln>
              <a:noFill/>
              <a:prstDash val="dash"/>
            </a:ln>
          </p:spPr>
          <p:txBody>
            <a:bodyPr wrap="square" anchor="ctr">
              <a:spAutoFit/>
            </a:bodyPr>
            <a:lstStyle/>
            <a:p>
              <a:pPr algn="ctr" fontAlgn="auto">
                <a:spcBef>
                  <a:spcPts val="0"/>
                </a:spcBef>
                <a:spcAft>
                  <a:spcPts val="0"/>
                </a:spcAft>
                <a:defRPr/>
              </a:pPr>
              <a:r>
                <a:rPr lang="zh-CN" altLang="en-US" sz="1200" kern="0" dirty="0">
                  <a:solidFill>
                    <a:srgbClr val="FFFFFF"/>
                  </a:solidFill>
                  <a:latin typeface="微软雅黑" panose="020B0503020204020204" pitchFamily="34" charset="-122"/>
                  <a:ea typeface="微软雅黑" panose="020B0503020204020204" pitchFamily="34" charset="-122"/>
                </a:rPr>
                <a:t>便携式流量测量仪的应用</a:t>
              </a:r>
              <a:endParaRPr lang="zh-CN" altLang="en-US" sz="1200" kern="0" dirty="0">
                <a:solidFill>
                  <a:srgbClr val="FFFFFF"/>
                </a:solidFill>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lstStyle/>
          <a:p>
            <a:r>
              <a:rPr lang="zh-CN" altLang="en-US" sz="2000" dirty="0"/>
              <a:t>隐患排查</a:t>
            </a:r>
            <a:r>
              <a:rPr lang="zh-CN" altLang="en-US" sz="2000" dirty="0" smtClean="0"/>
              <a:t>治理</a:t>
            </a:r>
            <a:endParaRPr lang="zh-CN" altLang="en-US" sz="2000" dirty="0" smtClean="0"/>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6" descr="D:\2020年\绩效、DOAM、高岗、工作计划、科技进步\高岗、重点任务申报、承诺\集团安质部：大亚湾公司的高目标 人员行为智能监控\进展\现场演示 201123\IMG_20201123_145203.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032228" y="2060790"/>
            <a:ext cx="2118360"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矩形 82"/>
          <p:cNvSpPr/>
          <p:nvPr/>
        </p:nvSpPr>
        <p:spPr>
          <a:xfrm>
            <a:off x="7031722" y="4076429"/>
            <a:ext cx="2339102" cy="307777"/>
          </a:xfrm>
          <a:prstGeom prst="rect">
            <a:avLst/>
          </a:prstGeom>
        </p:spPr>
        <p:txBody>
          <a:bodyPr wrap="none">
            <a:spAutoFit/>
          </a:bodyPr>
          <a:lstStyle/>
          <a:p>
            <a:pPr algn="ctr">
              <a:buSzPct val="94000"/>
              <a:defRPr/>
            </a:pPr>
            <a:r>
              <a:rPr kumimoji="1" lang="zh-CN" altLang="en-US" sz="1400" b="1" kern="0" dirty="0" smtClean="0">
                <a:solidFill>
                  <a:srgbClr val="000000"/>
                </a:solidFill>
                <a:latin typeface="微软雅黑" panose="020B0503020204020204" pitchFamily="34" charset="-122"/>
                <a:ea typeface="微软雅黑" panose="020B0503020204020204" pitchFamily="34" charset="-122"/>
              </a:rPr>
              <a:t>应用：人员超范围作业报警</a:t>
            </a:r>
            <a:endParaRPr kumimoji="1" lang="zh-CN" altLang="en-US" sz="1400" b="1" kern="0" dirty="0">
              <a:solidFill>
                <a:srgbClr val="000000"/>
              </a:solidFill>
              <a:latin typeface="微软雅黑" panose="020B0503020204020204" pitchFamily="34" charset="-122"/>
              <a:ea typeface="微软雅黑" panose="020B0503020204020204" pitchFamily="34" charset="-122"/>
            </a:endParaRPr>
          </a:p>
        </p:txBody>
      </p:sp>
      <p:sp>
        <p:nvSpPr>
          <p:cNvPr id="84" name="矩形 83"/>
          <p:cNvSpPr/>
          <p:nvPr/>
        </p:nvSpPr>
        <p:spPr>
          <a:xfrm>
            <a:off x="767408" y="1078181"/>
            <a:ext cx="1783080" cy="368300"/>
          </a:xfrm>
          <a:prstGeom prst="rect">
            <a:avLst/>
          </a:prstGeom>
          <a:noFill/>
        </p:spPr>
        <p:txBody>
          <a:bodyPr wrap="none" rtlCol="0" anchor="t">
            <a:spAutoFit/>
          </a:bodyPr>
          <a:lstStyle/>
          <a:p>
            <a:pPr defTabSz="609600" fontAlgn="auto">
              <a:spcBef>
                <a:spcPts val="0"/>
              </a:spcBef>
              <a:spcAft>
                <a:spcPts val="0"/>
              </a:spcAft>
              <a:buFont typeface="Wingdings" panose="05000000000000000000" pitchFamily="2" charset="2"/>
            </a:pPr>
            <a:r>
              <a:rPr lang="zh-CN" altLang="en-US" b="1" dirty="0">
                <a:solidFill>
                  <a:schemeClr val="tx2"/>
                </a:solidFill>
                <a:latin typeface="微软雅黑" panose="020B0503020204020204" pitchFamily="34" charset="-122"/>
                <a:ea typeface="微软雅黑" panose="020B0503020204020204" pitchFamily="34" charset="-122"/>
              </a:rPr>
              <a:t>应用新智能</a:t>
            </a:r>
            <a:r>
              <a:rPr lang="zh-CN" altLang="en-US" b="1" dirty="0" smtClean="0">
                <a:solidFill>
                  <a:schemeClr val="tx2"/>
                </a:solidFill>
                <a:latin typeface="微软雅黑" panose="020B0503020204020204" pitchFamily="34" charset="-122"/>
                <a:ea typeface="微软雅黑" panose="020B0503020204020204" pitchFamily="34" charset="-122"/>
              </a:rPr>
              <a:t>技术</a:t>
            </a:r>
            <a:endParaRPr lang="zh-CN" altLang="en-US" b="1" dirty="0">
              <a:solidFill>
                <a:schemeClr val="tx2"/>
              </a:solidFill>
              <a:latin typeface="微软雅黑" panose="020B0503020204020204" pitchFamily="34" charset="-122"/>
              <a:ea typeface="微软雅黑" panose="020B0503020204020204" pitchFamily="34" charset="-122"/>
            </a:endParaRPr>
          </a:p>
        </p:txBody>
      </p:sp>
      <p:pic>
        <p:nvPicPr>
          <p:cNvPr id="160" name="Picture 5" descr="D:\2020年\绩效、DOAM、高岗、工作计划、科技进步\高岗、重点任务申报、承诺\集团安质部：大亚湾公司的高目标 人员行为智能监控\进展\现场演示 201123\IMG_20201123_1451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08111" y="2041004"/>
            <a:ext cx="2119630" cy="194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 name="矩形 160"/>
          <p:cNvSpPr/>
          <p:nvPr/>
        </p:nvSpPr>
        <p:spPr>
          <a:xfrm>
            <a:off x="9443214" y="4059255"/>
            <a:ext cx="2339102" cy="307777"/>
          </a:xfrm>
          <a:prstGeom prst="rect">
            <a:avLst/>
          </a:prstGeom>
        </p:spPr>
        <p:txBody>
          <a:bodyPr wrap="none">
            <a:spAutoFit/>
          </a:bodyPr>
          <a:lstStyle/>
          <a:p>
            <a:pPr algn="ctr">
              <a:buSzPct val="94000"/>
              <a:defRPr/>
            </a:pPr>
            <a:r>
              <a:rPr kumimoji="1" lang="zh-CN" altLang="en-US" sz="1400" b="1" kern="0" dirty="0" smtClean="0">
                <a:solidFill>
                  <a:srgbClr val="000000"/>
                </a:solidFill>
                <a:latin typeface="微软雅黑" panose="020B0503020204020204" pitchFamily="34" charset="-122"/>
                <a:ea typeface="微软雅黑" panose="020B0503020204020204" pitchFamily="34" charset="-122"/>
              </a:rPr>
              <a:t>应用：人员未戴安全帽报警</a:t>
            </a:r>
            <a:endParaRPr kumimoji="1" lang="zh-CN" altLang="en-US" sz="1400" b="1" kern="0" dirty="0">
              <a:solidFill>
                <a:srgbClr val="000000"/>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25" y="1772920"/>
            <a:ext cx="6021705" cy="3982085"/>
          </a:xfrm>
          <a:prstGeom prst="rect">
            <a:avLst/>
          </a:prstGeom>
          <a:noFill/>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pic>
      <p:sp>
        <p:nvSpPr>
          <p:cNvPr id="3" name="标题 2"/>
          <p:cNvSpPr>
            <a:spLocks noGrp="1"/>
          </p:cNvSpPr>
          <p:nvPr>
            <p:ph type="title"/>
          </p:nvPr>
        </p:nvSpPr>
        <p:spPr>
          <a:xfrm>
            <a:off x="407342" y="692666"/>
            <a:ext cx="10972800" cy="575712"/>
          </a:xfrm>
        </p:spPr>
        <p:txBody>
          <a:bodyPr/>
          <a:lstStyle/>
          <a:p>
            <a:r>
              <a:rPr lang="en-US" altLang="zh-CN" sz="2000" dirty="0">
                <a:solidFill>
                  <a:schemeClr val="tx2"/>
                </a:solidFill>
              </a:rPr>
              <a:t>E.</a:t>
            </a:r>
            <a:r>
              <a:rPr lang="zh-CN" altLang="en-US" sz="2000" dirty="0">
                <a:solidFill>
                  <a:schemeClr val="tx2"/>
                </a:solidFill>
              </a:rPr>
              <a:t>技术创新</a:t>
            </a:r>
            <a:r>
              <a:rPr lang="en-US" altLang="zh-CN" sz="2000" dirty="0">
                <a:solidFill>
                  <a:schemeClr val="tx2"/>
                </a:solidFill>
              </a:rPr>
              <a:t>——</a:t>
            </a:r>
            <a:r>
              <a:rPr lang="zh-CN" altLang="en-US" sz="2000" dirty="0">
                <a:solidFill>
                  <a:schemeClr val="tx2"/>
                </a:solidFill>
              </a:rPr>
              <a:t>推动新技术的应用，提升安全</a:t>
            </a:r>
            <a:r>
              <a:rPr lang="zh-CN" altLang="en-US" sz="2000" dirty="0">
                <a:solidFill>
                  <a:schemeClr val="tx2"/>
                </a:solidFill>
              </a:rPr>
              <a:t>生产硬实</a:t>
            </a:r>
            <a:r>
              <a:rPr lang="zh-CN" altLang="en-US" sz="2000" dirty="0" smtClean="0">
                <a:solidFill>
                  <a:schemeClr val="tx2"/>
                </a:solidFill>
              </a:rPr>
              <a:t>力</a:t>
            </a:r>
            <a:endParaRPr lang="zh-CN" altLang="en-US" sz="2000" dirty="0" smtClean="0">
              <a:solidFill>
                <a:schemeClr val="tx2"/>
              </a:solidFill>
            </a:endParaRPr>
          </a:p>
        </p:txBody>
      </p:sp>
      <p:sp>
        <p:nvSpPr>
          <p:cNvPr id="4" name="矩形 3"/>
          <p:cNvSpPr/>
          <p:nvPr/>
        </p:nvSpPr>
        <p:spPr>
          <a:xfrm>
            <a:off x="2550865" y="1196311"/>
            <a:ext cx="10657184" cy="583565"/>
          </a:xfrm>
          <a:prstGeom prst="rect">
            <a:avLst/>
          </a:prstGeom>
        </p:spPr>
        <p:txBody>
          <a:bodyPr wrap="square">
            <a:spAutoFit/>
          </a:bodyPr>
          <a:lstStyle/>
          <a:p>
            <a:pPr marL="285750" indent="-285750" defTabSz="609600" fontAlgn="auto">
              <a:spcBef>
                <a:spcPts val="0"/>
              </a:spcBef>
              <a:spcAft>
                <a:spcPts val="0"/>
              </a:spcAft>
              <a:buFont typeface="Wingdings" panose="05000000000000000000" charset="0"/>
              <a:buChar char="Ø"/>
            </a:pPr>
            <a:r>
              <a:rPr lang="zh-CN" altLang="en-US" sz="1600" b="1" dirty="0">
                <a:solidFill>
                  <a:schemeClr val="tx2"/>
                </a:solidFill>
                <a:latin typeface="微软雅黑" panose="020B0503020204020204" pitchFamily="34" charset="-122"/>
                <a:ea typeface="微软雅黑" panose="020B0503020204020204" pitchFamily="34" charset="-122"/>
              </a:rPr>
              <a:t>强化隐患探测技术能力（如前页），防患于未然，</a:t>
            </a:r>
            <a:r>
              <a:rPr lang="zh-CN" altLang="en-US" sz="1600" b="1" dirty="0">
                <a:solidFill>
                  <a:srgbClr val="FF0000"/>
                </a:solidFill>
                <a:latin typeface="微软雅黑" panose="020B0503020204020204" pitchFamily="34" charset="-122"/>
                <a:ea typeface="微软雅黑" panose="020B0503020204020204" pitchFamily="34" charset="-122"/>
              </a:rPr>
              <a:t>提升设备安全水平</a:t>
            </a:r>
            <a:endParaRPr lang="zh-CN" altLang="en-US" sz="1600" b="1" dirty="0">
              <a:solidFill>
                <a:schemeClr val="tx2"/>
              </a:solidFill>
              <a:latin typeface="微软雅黑" panose="020B0503020204020204" pitchFamily="34" charset="-122"/>
              <a:ea typeface="微软雅黑" panose="020B0503020204020204" pitchFamily="34" charset="-122"/>
            </a:endParaRPr>
          </a:p>
          <a:p>
            <a:pPr marL="285750" indent="-285750" defTabSz="609600" fontAlgn="auto">
              <a:spcBef>
                <a:spcPts val="0"/>
              </a:spcBef>
              <a:spcAft>
                <a:spcPts val="0"/>
              </a:spcAft>
              <a:buFont typeface="Wingdings" panose="05000000000000000000" charset="0"/>
              <a:buChar char="Ø"/>
            </a:pPr>
            <a:r>
              <a:rPr lang="zh-CN" altLang="en-US" sz="1600" b="1" dirty="0">
                <a:solidFill>
                  <a:schemeClr val="tx2"/>
                </a:solidFill>
                <a:latin typeface="微软雅黑" panose="020B0503020204020204" pitchFamily="34" charset="-122"/>
                <a:ea typeface="微软雅黑" panose="020B0503020204020204" pitchFamily="34" charset="-122"/>
              </a:rPr>
              <a:t>以“</a:t>
            </a:r>
            <a:r>
              <a:rPr lang="zh-CN" altLang="en-US" sz="1600" b="1" dirty="0">
                <a:solidFill>
                  <a:srgbClr val="FF0000"/>
                </a:solidFill>
                <a:latin typeface="微软雅黑" panose="020B0503020204020204" pitchFamily="34" charset="-122"/>
                <a:ea typeface="微软雅黑" panose="020B0503020204020204" pitchFamily="34" charset="-122"/>
              </a:rPr>
              <a:t>行为智能判断、违章报警</a:t>
            </a:r>
            <a:r>
              <a:rPr lang="zh-CN" altLang="en-US" sz="1600" b="1" dirty="0">
                <a:solidFill>
                  <a:schemeClr val="tx2"/>
                </a:solidFill>
                <a:latin typeface="微软雅黑" panose="020B0503020204020204" pitchFamily="34" charset="-122"/>
                <a:ea typeface="微软雅黑" panose="020B0503020204020204" pitchFamily="34" charset="-122"/>
              </a:rPr>
              <a:t>”为理念，开发智能识别分析系统，</a:t>
            </a:r>
            <a:r>
              <a:rPr lang="zh-CN" altLang="en-US" sz="1600" b="1" dirty="0">
                <a:solidFill>
                  <a:srgbClr val="FF0000"/>
                </a:solidFill>
                <a:latin typeface="微软雅黑" panose="020B0503020204020204" pitchFamily="34" charset="-122"/>
                <a:ea typeface="微软雅黑" panose="020B0503020204020204" pitchFamily="34" charset="-122"/>
              </a:rPr>
              <a:t>提升电厂人员安全监督水平</a:t>
            </a:r>
            <a:r>
              <a:rPr lang="zh-CN" altLang="en-US" sz="1600" b="1" dirty="0">
                <a:solidFill>
                  <a:schemeClr val="tx2"/>
                </a:solidFill>
                <a:latin typeface="微软雅黑" panose="020B0503020204020204" pitchFamily="34" charset="-122"/>
                <a:ea typeface="微软雅黑" panose="020B0503020204020204" pitchFamily="34" charset="-122"/>
              </a:rPr>
              <a:t>。</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767715" y="5876925"/>
            <a:ext cx="2697480" cy="368300"/>
          </a:xfrm>
          <a:prstGeom prst="rect">
            <a:avLst/>
          </a:prstGeom>
          <a:noFill/>
        </p:spPr>
        <p:txBody>
          <a:bodyPr wrap="none" rtlCol="0" anchor="t">
            <a:spAutoFit/>
          </a:bodyPr>
          <a:p>
            <a:pPr defTabSz="609600" fontAlgn="auto">
              <a:spcBef>
                <a:spcPts val="0"/>
              </a:spcBef>
              <a:spcAft>
                <a:spcPts val="0"/>
              </a:spcAft>
              <a:buFont typeface="Wingdings" panose="05000000000000000000" pitchFamily="2" charset="2"/>
            </a:pPr>
            <a:r>
              <a:rPr lang="zh-CN" altLang="en-US" b="1" dirty="0">
                <a:solidFill>
                  <a:schemeClr val="tx2"/>
                </a:solidFill>
                <a:latin typeface="微软雅黑" panose="020B0503020204020204" pitchFamily="34" charset="-122"/>
                <a:ea typeface="微软雅黑" panose="020B0503020204020204" pitchFamily="34" charset="-122"/>
                <a:sym typeface="+mn-ea"/>
              </a:rPr>
              <a:t>围绕电厂需求，鼓励</a:t>
            </a:r>
            <a:r>
              <a:rPr lang="zh-CN" altLang="en-US" b="1" dirty="0">
                <a:solidFill>
                  <a:schemeClr val="tx2"/>
                </a:solidFill>
                <a:latin typeface="微软雅黑" panose="020B0503020204020204" pitchFamily="34" charset="-122"/>
                <a:ea typeface="微软雅黑" panose="020B0503020204020204" pitchFamily="34" charset="-122"/>
                <a:sym typeface="+mn-ea"/>
              </a:rPr>
              <a:t>创新</a:t>
            </a:r>
            <a:endParaRPr lang="zh-CN" altLang="en-US" b="1" dirty="0">
              <a:solidFill>
                <a:schemeClr val="tx2"/>
              </a:solidFill>
              <a:latin typeface="微软雅黑" panose="020B0503020204020204" pitchFamily="34" charset="-122"/>
              <a:ea typeface="微软雅黑" panose="020B0503020204020204" pitchFamily="34" charset="-122"/>
              <a:sym typeface="+mn-ea"/>
            </a:endParaRPr>
          </a:p>
        </p:txBody>
      </p:sp>
      <p:sp>
        <p:nvSpPr>
          <p:cNvPr id="6" name="矩形 5"/>
          <p:cNvSpPr/>
          <p:nvPr/>
        </p:nvSpPr>
        <p:spPr>
          <a:xfrm>
            <a:off x="1559630" y="6165186"/>
            <a:ext cx="10657184" cy="583565"/>
          </a:xfrm>
          <a:prstGeom prst="rect">
            <a:avLst/>
          </a:prstGeom>
        </p:spPr>
        <p:txBody>
          <a:bodyPr wrap="square">
            <a:spAutoFit/>
          </a:bodyPr>
          <a:p>
            <a:pPr marL="285750" indent="-285750" defTabSz="609600" fontAlgn="auto">
              <a:spcBef>
                <a:spcPts val="0"/>
              </a:spcBef>
              <a:spcAft>
                <a:spcPts val="0"/>
              </a:spcAft>
              <a:buFont typeface="Wingdings" panose="05000000000000000000" charset="0"/>
              <a:buChar char="Ø"/>
            </a:pPr>
            <a:r>
              <a:rPr lang="zh-CN" altLang="en-US" sz="1600" b="1" dirty="0">
                <a:solidFill>
                  <a:schemeClr val="tx2"/>
                </a:solidFill>
                <a:latin typeface="微软雅黑" panose="020B0503020204020204" pitchFamily="34" charset="-122"/>
                <a:ea typeface="微软雅黑" panose="020B0503020204020204" pitchFamily="34" charset="-122"/>
              </a:rPr>
              <a:t>在前期获得两项国家专利金奖的基础上，今年又获得一项国家专利</a:t>
            </a:r>
            <a:r>
              <a:rPr lang="zh-CN" altLang="en-US" sz="1600" b="1" dirty="0">
                <a:solidFill>
                  <a:schemeClr val="tx2"/>
                </a:solidFill>
                <a:latin typeface="微软雅黑" panose="020B0503020204020204" pitchFamily="34" charset="-122"/>
                <a:ea typeface="微软雅黑" panose="020B0503020204020204" pitchFamily="34" charset="-122"/>
              </a:rPr>
              <a:t>银奖</a:t>
            </a:r>
            <a:endParaRPr lang="zh-CN" altLang="en-US" sz="1600" b="1" dirty="0">
              <a:solidFill>
                <a:schemeClr val="tx2"/>
              </a:solidFill>
              <a:latin typeface="微软雅黑" panose="020B0503020204020204" pitchFamily="34" charset="-122"/>
              <a:ea typeface="微软雅黑" panose="020B0503020204020204" pitchFamily="34" charset="-122"/>
            </a:endParaRPr>
          </a:p>
          <a:p>
            <a:pPr marL="285750" indent="-285750" defTabSz="609600" fontAlgn="auto">
              <a:spcBef>
                <a:spcPts val="0"/>
              </a:spcBef>
              <a:spcAft>
                <a:spcPts val="0"/>
              </a:spcAft>
              <a:buFont typeface="Wingdings" panose="05000000000000000000" charset="0"/>
              <a:buChar char="Ø"/>
            </a:pPr>
            <a:r>
              <a:rPr lang="zh-CN" altLang="en-US" sz="1600" b="1" dirty="0">
                <a:solidFill>
                  <a:schemeClr val="tx2"/>
                </a:solidFill>
                <a:latin typeface="微软雅黑" panose="020B0503020204020204" pitchFamily="34" charset="-122"/>
                <a:ea typeface="微软雅黑" panose="020B0503020204020204" pitchFamily="34" charset="-122"/>
              </a:rPr>
              <a:t>承担集团多个尖峰</a:t>
            </a:r>
            <a:r>
              <a:rPr lang="zh-CN" altLang="en-US" sz="1600" b="1" dirty="0">
                <a:solidFill>
                  <a:schemeClr val="tx2"/>
                </a:solidFill>
                <a:latin typeface="微软雅黑" panose="020B0503020204020204" pitchFamily="34" charset="-122"/>
                <a:ea typeface="微软雅黑" panose="020B0503020204020204" pitchFamily="34" charset="-122"/>
              </a:rPr>
              <a:t>科研项目，储备技术，制定</a:t>
            </a:r>
            <a:r>
              <a:rPr lang="zh-CN" altLang="en-US" sz="1600" b="1" dirty="0">
                <a:solidFill>
                  <a:schemeClr val="tx2"/>
                </a:solidFill>
                <a:latin typeface="微软雅黑" panose="020B0503020204020204" pitchFamily="34" charset="-122"/>
                <a:ea typeface="微软雅黑" panose="020B0503020204020204" pitchFamily="34" charset="-122"/>
              </a:rPr>
              <a:t>标准。</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206815" y="2639843"/>
            <a:ext cx="1755147" cy="1475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200" dirty="0" smtClean="0">
                <a:solidFill>
                  <a:schemeClr val="accent6"/>
                </a:solidFill>
                <a:latin typeface="Broadway" panose="04040905080B02020502" pitchFamily="82" charset="0"/>
                <a:ea typeface="微软雅黑" panose="020B0503020204020204" pitchFamily="34" charset="-122"/>
              </a:rPr>
              <a:t>03</a:t>
            </a:r>
            <a:endParaRPr lang="en-US" altLang="zh-CN" sz="7200" dirty="0">
              <a:solidFill>
                <a:schemeClr val="accent6"/>
              </a:solidFill>
              <a:latin typeface="Broadway" panose="04040905080B02020502" pitchFamily="82" charset="0"/>
              <a:ea typeface="微软雅黑" panose="020B0503020204020204" pitchFamily="34" charset="-122"/>
            </a:endParaRPr>
          </a:p>
          <a:p>
            <a:pPr algn="ctr"/>
            <a:r>
              <a:rPr lang="en-US" altLang="zh-CN" dirty="0">
                <a:solidFill>
                  <a:schemeClr val="accent6"/>
                </a:solidFill>
                <a:latin typeface="Broadway" panose="04040905080B02020502" pitchFamily="82" charset="0"/>
                <a:ea typeface="微软雅黑" panose="020B0503020204020204" pitchFamily="34" charset="-122"/>
              </a:rPr>
              <a:t>PART </a:t>
            </a:r>
            <a:r>
              <a:rPr lang="en-US" altLang="zh-CN" dirty="0">
                <a:solidFill>
                  <a:schemeClr val="accent6"/>
                </a:solidFill>
                <a:latin typeface="Broadway" panose="04040905080B02020502" pitchFamily="82" charset="0"/>
                <a:ea typeface="微软雅黑" panose="020B0503020204020204" pitchFamily="34" charset="-122"/>
              </a:rPr>
              <a:t>THREE</a:t>
            </a:r>
            <a:endParaRPr lang="en-US" altLang="zh-CN" dirty="0">
              <a:solidFill>
                <a:schemeClr val="accent6"/>
              </a:solidFill>
              <a:latin typeface="Broadway" panose="04040905080B02020502" pitchFamily="82" charset="0"/>
              <a:ea typeface="微软雅黑" panose="020B0503020204020204" pitchFamily="34" charset="-122"/>
            </a:endParaRPr>
          </a:p>
        </p:txBody>
      </p:sp>
      <p:sp>
        <p:nvSpPr>
          <p:cNvPr id="6" name="文本占位符 12"/>
          <p:cNvSpPr txBox="1"/>
          <p:nvPr/>
        </p:nvSpPr>
        <p:spPr>
          <a:xfrm>
            <a:off x="4571999" y="2587005"/>
            <a:ext cx="6924675" cy="1581150"/>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179705" indent="-179705" algn="l" rtl="0" eaLnBrk="0" fontAlgn="base" hangingPunct="0">
              <a:lnSpc>
                <a:spcPct val="110000"/>
              </a:lnSpc>
              <a:spcBef>
                <a:spcPts val="500"/>
              </a:spcBef>
              <a:spcAft>
                <a:spcPct val="0"/>
              </a:spcAft>
              <a:buFont typeface="Arial" panose="020B0604020202020204" pitchFamily="34" charset="0"/>
              <a:buChar char="•"/>
              <a:defRPr sz="3200" kern="1200">
                <a:solidFill>
                  <a:schemeClr val="lt1"/>
                </a:solidFill>
                <a:latin typeface="+mn-lt"/>
                <a:ea typeface="+mn-ea"/>
                <a:cs typeface="+mn-cs"/>
              </a:defRPr>
            </a:lvl1pPr>
            <a:lvl2pPr marL="431800" indent="-215900" algn="l" rtl="0" eaLnBrk="0" fontAlgn="base" hangingPunct="0">
              <a:lnSpc>
                <a:spcPct val="110000"/>
              </a:lnSpc>
              <a:spcBef>
                <a:spcPts val="400"/>
              </a:spcBef>
              <a:spcAft>
                <a:spcPct val="0"/>
              </a:spcAft>
              <a:buFont typeface="Arial" panose="020B0604020202020204" pitchFamily="34" charset="0"/>
              <a:buChar char="–"/>
              <a:defRPr sz="1600" kern="1200">
                <a:solidFill>
                  <a:schemeClr val="lt1"/>
                </a:solidFill>
                <a:latin typeface="+mn-lt"/>
                <a:ea typeface="+mn-ea"/>
                <a:cs typeface="+mn-cs"/>
              </a:defRPr>
            </a:lvl2pPr>
            <a:lvl3pPr marL="647700" indent="-179705" algn="l" rtl="0" eaLnBrk="0" fontAlgn="base" hangingPunct="0">
              <a:lnSpc>
                <a:spcPct val="110000"/>
              </a:lnSpc>
              <a:spcBef>
                <a:spcPts val="400"/>
              </a:spcBef>
              <a:spcAft>
                <a:spcPct val="0"/>
              </a:spcAft>
              <a:buFont typeface="Arial" panose="020B0604020202020204" pitchFamily="34" charset="0"/>
              <a:buChar char="•"/>
              <a:defRPr sz="1600" kern="1200">
                <a:solidFill>
                  <a:schemeClr val="lt1"/>
                </a:solidFill>
                <a:latin typeface="+mn-lt"/>
                <a:ea typeface="+mn-ea"/>
                <a:cs typeface="+mn-cs"/>
              </a:defRPr>
            </a:lvl3pPr>
            <a:lvl4pPr marL="863600" indent="-215900" algn="l" rtl="0" eaLnBrk="0" fontAlgn="base" hangingPunct="0">
              <a:lnSpc>
                <a:spcPct val="110000"/>
              </a:lnSpc>
              <a:spcBef>
                <a:spcPts val="400"/>
              </a:spcBef>
              <a:spcAft>
                <a:spcPct val="0"/>
              </a:spcAft>
              <a:buFont typeface="Arial" panose="020B0604020202020204" pitchFamily="34" charset="0"/>
              <a:buChar char="–"/>
              <a:defRPr sz="1600" kern="1200">
                <a:solidFill>
                  <a:schemeClr val="lt1"/>
                </a:solidFill>
                <a:latin typeface="+mn-lt"/>
                <a:ea typeface="+mn-ea"/>
                <a:cs typeface="+mn-cs"/>
              </a:defRPr>
            </a:lvl4pPr>
            <a:lvl5pPr marL="2057400" indent="-228600" algn="l" rtl="0" eaLnBrk="0" fontAlgn="base" hangingPunct="0">
              <a:lnSpc>
                <a:spcPct val="110000"/>
              </a:lnSpc>
              <a:spcBef>
                <a:spcPct val="20000"/>
              </a:spcBef>
              <a:spcAft>
                <a:spcPct val="0"/>
              </a:spcAft>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eaLnBrk="1" hangingPunct="1">
              <a:lnSpc>
                <a:spcPct val="100000"/>
              </a:lnSpc>
              <a:spcBef>
                <a:spcPct val="0"/>
              </a:spcBef>
              <a:buNone/>
            </a:pPr>
            <a:r>
              <a:rPr lang="zh-CN" altLang="en-US" sz="4400" b="1" dirty="0">
                <a:solidFill>
                  <a:schemeClr val="tx2"/>
                </a:solidFill>
                <a:latin typeface="微软雅黑" panose="020B0503020204020204" pitchFamily="34" charset="-122"/>
                <a:ea typeface="微软雅黑" panose="020B0503020204020204" pitchFamily="34" charset="-122"/>
              </a:rPr>
              <a:t>当下</a:t>
            </a:r>
            <a:r>
              <a:rPr lang="zh-CN" altLang="en-US" sz="4400" b="1" dirty="0">
                <a:solidFill>
                  <a:schemeClr val="tx2"/>
                </a:solidFill>
                <a:latin typeface="微软雅黑" panose="020B0503020204020204" pitchFamily="34" charset="-122"/>
                <a:ea typeface="微软雅黑" panose="020B0503020204020204" pitchFamily="34" charset="-122"/>
              </a:rPr>
              <a:t>挑战</a:t>
            </a:r>
            <a:endParaRPr lang="zh-CN" altLang="en-US" sz="4400" b="1"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pPr indent="445770"/>
            <a:r>
              <a:rPr altLang="zh-CN" sz="2400">
                <a:solidFill>
                  <a:schemeClr val="tx1"/>
                </a:solidFill>
                <a:sym typeface="+mn-ea"/>
              </a:rPr>
              <a:t>管理干部作风建设是长期的任务</a:t>
            </a:r>
            <a:endParaRPr altLang="zh-CN" sz="2400">
              <a:solidFill>
                <a:schemeClr val="tx1"/>
              </a:solidFill>
              <a:sym typeface="+mn-ea"/>
            </a:endParaRPr>
          </a:p>
        </p:txBody>
      </p:sp>
      <p:sp>
        <p:nvSpPr>
          <p:cNvPr id="4" name="文本框 3"/>
          <p:cNvSpPr txBox="1"/>
          <p:nvPr/>
        </p:nvSpPr>
        <p:spPr>
          <a:xfrm flipH="1">
            <a:off x="191135" y="1368425"/>
            <a:ext cx="11325860" cy="922020"/>
          </a:xfrm>
          <a:prstGeom prst="rect">
            <a:avLst/>
          </a:prstGeom>
          <a:noFill/>
        </p:spPr>
        <p:txBody>
          <a:bodyPr wrap="square" rtlCol="0">
            <a:spAutoFit/>
            <a:scene3d>
              <a:camera prst="orthographicFront"/>
              <a:lightRig rig="threePt" dir="t"/>
            </a:scene3d>
          </a:bodyPr>
          <a:p>
            <a:pPr marL="368300" lvl="1" indent="568325" fontAlgn="base">
              <a:lnSpc>
                <a:spcPct val="150000"/>
              </a:lnSpc>
              <a:buFont typeface="Wingdings" panose="05000000000000000000" charset="0"/>
            </a:pPr>
            <a:r>
              <a:rPr lang="zh-CN" altLang="en-US" sz="1800" strike="noStrike" noProof="1">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管理干部队伍是安全生产与改革创新的中流砥柱，要主动突破“舒适区”，</a:t>
            </a:r>
            <a:r>
              <a:rPr lang="zh-CN" altLang="en-US" sz="18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瞄准卓越运营，对标世界一流，夯实安全文化基础，切实提升核安全领导力，实现组织与个人的共同成长。</a:t>
            </a:r>
            <a:endParaRPr lang="zh-CN" altLang="en-US" sz="1800" strike="noStrike" noProof="1">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7" name="组合 6"/>
          <p:cNvGrpSpPr/>
          <p:nvPr/>
        </p:nvGrpSpPr>
        <p:grpSpPr>
          <a:xfrm>
            <a:off x="6954520" y="2729230"/>
            <a:ext cx="4291965" cy="2957830"/>
            <a:chOff x="2268999" y="2755868"/>
            <a:chExt cx="5039766" cy="3448105"/>
          </a:xfrm>
        </p:grpSpPr>
        <p:sp>
          <p:nvSpPr>
            <p:cNvPr id="8" name="object 4"/>
            <p:cNvSpPr/>
            <p:nvPr/>
          </p:nvSpPr>
          <p:spPr>
            <a:xfrm>
              <a:off x="4734457" y="2755868"/>
              <a:ext cx="2519172" cy="910644"/>
            </a:xfrm>
            <a:custGeom>
              <a:avLst/>
              <a:gdLst/>
              <a:ahLst/>
              <a:cxnLst/>
              <a:rect l="l" t="t" r="r" b="b"/>
              <a:pathLst>
                <a:path w="2519172" h="910644">
                  <a:moveTo>
                    <a:pt x="1263329" y="0"/>
                  </a:moveTo>
                  <a:lnTo>
                    <a:pt x="1193854" y="1345"/>
                  </a:lnTo>
                  <a:lnTo>
                    <a:pt x="1132179" y="4971"/>
                  </a:lnTo>
                  <a:lnTo>
                    <a:pt x="1079355" y="9972"/>
                  </a:lnTo>
                  <a:lnTo>
                    <a:pt x="1036437" y="15440"/>
                  </a:lnTo>
                  <a:lnTo>
                    <a:pt x="984529" y="24152"/>
                  </a:lnTo>
                  <a:lnTo>
                    <a:pt x="875159" y="56126"/>
                  </a:lnTo>
                  <a:lnTo>
                    <a:pt x="779792" y="89299"/>
                  </a:lnTo>
                  <a:lnTo>
                    <a:pt x="691297" y="124902"/>
                  </a:lnTo>
                  <a:lnTo>
                    <a:pt x="609429" y="162738"/>
                  </a:lnTo>
                  <a:lnTo>
                    <a:pt x="533941" y="202609"/>
                  </a:lnTo>
                  <a:lnTo>
                    <a:pt x="464588" y="244318"/>
                  </a:lnTo>
                  <a:lnTo>
                    <a:pt x="401124" y="287667"/>
                  </a:lnTo>
                  <a:lnTo>
                    <a:pt x="343302" y="332459"/>
                  </a:lnTo>
                  <a:lnTo>
                    <a:pt x="290876" y="378497"/>
                  </a:lnTo>
                  <a:lnTo>
                    <a:pt x="243601" y="425583"/>
                  </a:lnTo>
                  <a:lnTo>
                    <a:pt x="201231" y="473519"/>
                  </a:lnTo>
                  <a:lnTo>
                    <a:pt x="163519" y="522109"/>
                  </a:lnTo>
                  <a:lnTo>
                    <a:pt x="130219" y="571154"/>
                  </a:lnTo>
                  <a:lnTo>
                    <a:pt x="101085" y="620458"/>
                  </a:lnTo>
                  <a:lnTo>
                    <a:pt x="75872" y="669822"/>
                  </a:lnTo>
                  <a:lnTo>
                    <a:pt x="54333" y="719049"/>
                  </a:lnTo>
                  <a:lnTo>
                    <a:pt x="36222" y="767943"/>
                  </a:lnTo>
                  <a:lnTo>
                    <a:pt x="21294" y="816305"/>
                  </a:lnTo>
                  <a:lnTo>
                    <a:pt x="9302" y="863937"/>
                  </a:lnTo>
                  <a:lnTo>
                    <a:pt x="0" y="910644"/>
                  </a:lnTo>
                  <a:lnTo>
                    <a:pt x="2519172" y="910644"/>
                  </a:lnTo>
                  <a:lnTo>
                    <a:pt x="2502727" y="856751"/>
                  </a:lnTo>
                  <a:lnTo>
                    <a:pt x="2485885" y="807085"/>
                  </a:lnTo>
                  <a:lnTo>
                    <a:pt x="2469147" y="761986"/>
                  </a:lnTo>
                  <a:lnTo>
                    <a:pt x="2453014" y="721796"/>
                  </a:lnTo>
                  <a:lnTo>
                    <a:pt x="2431045" y="671458"/>
                  </a:lnTo>
                  <a:lnTo>
                    <a:pt x="2413258" y="634078"/>
                  </a:lnTo>
                  <a:lnTo>
                    <a:pt x="2321977" y="491948"/>
                  </a:lnTo>
                  <a:lnTo>
                    <a:pt x="2241064" y="395172"/>
                  </a:lnTo>
                  <a:lnTo>
                    <a:pt x="2155312" y="311561"/>
                  </a:lnTo>
                  <a:lnTo>
                    <a:pt x="2065773" y="240209"/>
                  </a:lnTo>
                  <a:lnTo>
                    <a:pt x="1973502" y="180207"/>
                  </a:lnTo>
                  <a:lnTo>
                    <a:pt x="1879551" y="130650"/>
                  </a:lnTo>
                  <a:lnTo>
                    <a:pt x="1784974" y="90630"/>
                  </a:lnTo>
                  <a:lnTo>
                    <a:pt x="1690823" y="59240"/>
                  </a:lnTo>
                  <a:lnTo>
                    <a:pt x="1598152" y="35573"/>
                  </a:lnTo>
                  <a:lnTo>
                    <a:pt x="1508013" y="18723"/>
                  </a:lnTo>
                  <a:lnTo>
                    <a:pt x="1421461" y="7782"/>
                  </a:lnTo>
                  <a:lnTo>
                    <a:pt x="1339549" y="1843"/>
                  </a:lnTo>
                  <a:lnTo>
                    <a:pt x="1263329" y="0"/>
                  </a:lnTo>
                  <a:close/>
                </a:path>
              </a:pathLst>
            </a:custGeom>
            <a:solidFill>
              <a:srgbClr val="00AFEF"/>
            </a:solidFill>
          </p:spPr>
          <p:txBody>
            <a:bodyPr wrap="square" lIns="0" tIns="0" rIns="0" bIns="0" rtlCol="0">
              <a:noAutofit/>
            </a:bodyPr>
            <a:lstStyle/>
            <a:p>
              <a:endParaRPr sz="2400"/>
            </a:p>
          </p:txBody>
        </p:sp>
        <p:sp>
          <p:nvSpPr>
            <p:cNvPr id="9" name="object 5"/>
            <p:cNvSpPr/>
            <p:nvPr/>
          </p:nvSpPr>
          <p:spPr>
            <a:xfrm>
              <a:off x="4513109" y="3666513"/>
              <a:ext cx="2795656" cy="902207"/>
            </a:xfrm>
            <a:custGeom>
              <a:avLst/>
              <a:gdLst/>
              <a:ahLst/>
              <a:cxnLst/>
              <a:rect l="l" t="t" r="r" b="b"/>
              <a:pathLst>
                <a:path w="2795656" h="902207">
                  <a:moveTo>
                    <a:pt x="2738615" y="0"/>
                  </a:moveTo>
                  <a:lnTo>
                    <a:pt x="222237" y="0"/>
                  </a:lnTo>
                  <a:lnTo>
                    <a:pt x="216628" y="37454"/>
                  </a:lnTo>
                  <a:lnTo>
                    <a:pt x="212585" y="74037"/>
                  </a:lnTo>
                  <a:lnTo>
                    <a:pt x="209971" y="109634"/>
                  </a:lnTo>
                  <a:lnTo>
                    <a:pt x="208646" y="144133"/>
                  </a:lnTo>
                  <a:lnTo>
                    <a:pt x="208474" y="177420"/>
                  </a:lnTo>
                  <a:lnTo>
                    <a:pt x="209315" y="209382"/>
                  </a:lnTo>
                  <a:lnTo>
                    <a:pt x="213484" y="268876"/>
                  </a:lnTo>
                  <a:lnTo>
                    <a:pt x="220047" y="321706"/>
                  </a:lnTo>
                  <a:lnTo>
                    <a:pt x="227898" y="366967"/>
                  </a:lnTo>
                  <a:lnTo>
                    <a:pt x="239668" y="418677"/>
                  </a:lnTo>
                  <a:lnTo>
                    <a:pt x="250050" y="454151"/>
                  </a:lnTo>
                  <a:lnTo>
                    <a:pt x="251475" y="461335"/>
                  </a:lnTo>
                  <a:lnTo>
                    <a:pt x="241574" y="502921"/>
                  </a:lnTo>
                  <a:lnTo>
                    <a:pt x="229383" y="532575"/>
                  </a:lnTo>
                  <a:lnTo>
                    <a:pt x="221463" y="552414"/>
                  </a:lnTo>
                  <a:lnTo>
                    <a:pt x="199223" y="601745"/>
                  </a:lnTo>
                  <a:lnTo>
                    <a:pt x="177999" y="639874"/>
                  </a:lnTo>
                  <a:lnTo>
                    <a:pt x="153400" y="680181"/>
                  </a:lnTo>
                  <a:lnTo>
                    <a:pt x="126922" y="720938"/>
                  </a:lnTo>
                  <a:lnTo>
                    <a:pt x="100058" y="760416"/>
                  </a:lnTo>
                  <a:lnTo>
                    <a:pt x="74303" y="796888"/>
                  </a:lnTo>
                  <a:lnTo>
                    <a:pt x="51150" y="828626"/>
                  </a:lnTo>
                  <a:lnTo>
                    <a:pt x="24572" y="863576"/>
                  </a:lnTo>
                  <a:lnTo>
                    <a:pt x="14465" y="875919"/>
                  </a:lnTo>
                  <a:lnTo>
                    <a:pt x="6791" y="885912"/>
                  </a:lnTo>
                  <a:lnTo>
                    <a:pt x="0" y="896662"/>
                  </a:lnTo>
                  <a:lnTo>
                    <a:pt x="2674353" y="902207"/>
                  </a:lnTo>
                  <a:lnTo>
                    <a:pt x="2698485" y="854207"/>
                  </a:lnTo>
                  <a:lnTo>
                    <a:pt x="2719578" y="805938"/>
                  </a:lnTo>
                  <a:lnTo>
                    <a:pt x="2737770" y="757496"/>
                  </a:lnTo>
                  <a:lnTo>
                    <a:pt x="2753201" y="708976"/>
                  </a:lnTo>
                  <a:lnTo>
                    <a:pt x="2766012" y="660475"/>
                  </a:lnTo>
                  <a:lnTo>
                    <a:pt x="2776341" y="612087"/>
                  </a:lnTo>
                  <a:lnTo>
                    <a:pt x="2784329" y="563907"/>
                  </a:lnTo>
                  <a:lnTo>
                    <a:pt x="2790114" y="516032"/>
                  </a:lnTo>
                  <a:lnTo>
                    <a:pt x="2793838" y="468556"/>
                  </a:lnTo>
                  <a:lnTo>
                    <a:pt x="2795638" y="421576"/>
                  </a:lnTo>
                  <a:lnTo>
                    <a:pt x="2795656" y="375186"/>
                  </a:lnTo>
                  <a:lnTo>
                    <a:pt x="2794030" y="329482"/>
                  </a:lnTo>
                  <a:lnTo>
                    <a:pt x="2790900" y="284560"/>
                  </a:lnTo>
                  <a:lnTo>
                    <a:pt x="2786407" y="240514"/>
                  </a:lnTo>
                  <a:lnTo>
                    <a:pt x="2780688" y="197441"/>
                  </a:lnTo>
                  <a:lnTo>
                    <a:pt x="2773885" y="155435"/>
                  </a:lnTo>
                  <a:lnTo>
                    <a:pt x="2766136" y="114593"/>
                  </a:lnTo>
                  <a:lnTo>
                    <a:pt x="2757582" y="75009"/>
                  </a:lnTo>
                  <a:lnTo>
                    <a:pt x="2748362" y="36780"/>
                  </a:lnTo>
                  <a:lnTo>
                    <a:pt x="2738615" y="0"/>
                  </a:lnTo>
                  <a:close/>
                </a:path>
              </a:pathLst>
            </a:custGeom>
            <a:solidFill>
              <a:srgbClr val="006FC0"/>
            </a:solidFill>
          </p:spPr>
          <p:txBody>
            <a:bodyPr wrap="square" lIns="0" tIns="0" rIns="0" bIns="0" rtlCol="0">
              <a:noAutofit/>
            </a:bodyPr>
            <a:lstStyle/>
            <a:p>
              <a:endParaRPr sz="2400"/>
            </a:p>
          </p:txBody>
        </p:sp>
        <p:sp>
          <p:nvSpPr>
            <p:cNvPr id="10" name="object 6"/>
            <p:cNvSpPr/>
            <p:nvPr/>
          </p:nvSpPr>
          <p:spPr>
            <a:xfrm>
              <a:off x="4505038" y="4555004"/>
              <a:ext cx="2689422" cy="902207"/>
            </a:xfrm>
            <a:custGeom>
              <a:avLst/>
              <a:gdLst/>
              <a:ahLst/>
              <a:cxnLst/>
              <a:rect l="l" t="t" r="r" b="b"/>
              <a:pathLst>
                <a:path w="2689422" h="902207">
                  <a:moveTo>
                    <a:pt x="14916" y="0"/>
                  </a:moveTo>
                  <a:lnTo>
                    <a:pt x="158" y="48166"/>
                  </a:lnTo>
                  <a:lnTo>
                    <a:pt x="0" y="65024"/>
                  </a:lnTo>
                  <a:lnTo>
                    <a:pt x="1944" y="78794"/>
                  </a:lnTo>
                  <a:lnTo>
                    <a:pt x="18351" y="113486"/>
                  </a:lnTo>
                  <a:lnTo>
                    <a:pt x="54297" y="135686"/>
                  </a:lnTo>
                  <a:lnTo>
                    <a:pt x="96043" y="144143"/>
                  </a:lnTo>
                  <a:lnTo>
                    <a:pt x="164946" y="153332"/>
                  </a:lnTo>
                  <a:lnTo>
                    <a:pt x="247263" y="161320"/>
                  </a:lnTo>
                  <a:lnTo>
                    <a:pt x="278565" y="219958"/>
                  </a:lnTo>
                  <a:lnTo>
                    <a:pt x="242748" y="252929"/>
                  </a:lnTo>
                  <a:lnTo>
                    <a:pt x="217674" y="288872"/>
                  </a:lnTo>
                  <a:lnTo>
                    <a:pt x="213555" y="312320"/>
                  </a:lnTo>
                  <a:lnTo>
                    <a:pt x="216266" y="325229"/>
                  </a:lnTo>
                  <a:lnTo>
                    <a:pt x="242216" y="366563"/>
                  </a:lnTo>
                  <a:lnTo>
                    <a:pt x="292390" y="434435"/>
                  </a:lnTo>
                  <a:lnTo>
                    <a:pt x="289698" y="440714"/>
                  </a:lnTo>
                  <a:lnTo>
                    <a:pt x="263973" y="483823"/>
                  </a:lnTo>
                  <a:lnTo>
                    <a:pt x="255021" y="517500"/>
                  </a:lnTo>
                  <a:lnTo>
                    <a:pt x="255858" y="529486"/>
                  </a:lnTo>
                  <a:lnTo>
                    <a:pt x="283766" y="568896"/>
                  </a:lnTo>
                  <a:lnTo>
                    <a:pt x="319260" y="599662"/>
                  </a:lnTo>
                  <a:lnTo>
                    <a:pt x="350775" y="625523"/>
                  </a:lnTo>
                  <a:lnTo>
                    <a:pt x="357815" y="631583"/>
                  </a:lnTo>
                  <a:lnTo>
                    <a:pt x="365223" y="648270"/>
                  </a:lnTo>
                  <a:lnTo>
                    <a:pt x="365437" y="659878"/>
                  </a:lnTo>
                  <a:lnTo>
                    <a:pt x="360249" y="676046"/>
                  </a:lnTo>
                  <a:lnTo>
                    <a:pt x="355937" y="691815"/>
                  </a:lnTo>
                  <a:lnTo>
                    <a:pt x="347845" y="736681"/>
                  </a:lnTo>
                  <a:lnTo>
                    <a:pt x="346078" y="764513"/>
                  </a:lnTo>
                  <a:lnTo>
                    <a:pt x="346160" y="777791"/>
                  </a:lnTo>
                  <a:lnTo>
                    <a:pt x="351976" y="826549"/>
                  </a:lnTo>
                  <a:lnTo>
                    <a:pt x="364607" y="868119"/>
                  </a:lnTo>
                  <a:lnTo>
                    <a:pt x="381438" y="902207"/>
                  </a:lnTo>
                  <a:lnTo>
                    <a:pt x="2389435" y="902207"/>
                  </a:lnTo>
                  <a:lnTo>
                    <a:pt x="2384164" y="888132"/>
                  </a:lnTo>
                  <a:lnTo>
                    <a:pt x="2379037" y="874198"/>
                  </a:lnTo>
                  <a:lnTo>
                    <a:pt x="2364568" y="833364"/>
                  </a:lnTo>
                  <a:lnTo>
                    <a:pt x="2351588" y="794231"/>
                  </a:lnTo>
                  <a:lnTo>
                    <a:pt x="2340245" y="757122"/>
                  </a:lnTo>
                  <a:lnTo>
                    <a:pt x="2327927" y="711349"/>
                  </a:lnTo>
                  <a:lnTo>
                    <a:pt x="2319141" y="670512"/>
                  </a:lnTo>
                  <a:lnTo>
                    <a:pt x="2316391" y="639747"/>
                  </a:lnTo>
                  <a:lnTo>
                    <a:pt x="2317635" y="608295"/>
                  </a:lnTo>
                  <a:lnTo>
                    <a:pt x="2330439" y="544308"/>
                  </a:lnTo>
                  <a:lnTo>
                    <a:pt x="2354221" y="480511"/>
                  </a:lnTo>
                  <a:lnTo>
                    <a:pt x="2385647" y="418864"/>
                  </a:lnTo>
                  <a:lnTo>
                    <a:pt x="2421383" y="361324"/>
                  </a:lnTo>
                  <a:lnTo>
                    <a:pt x="2458097" y="309853"/>
                  </a:lnTo>
                  <a:lnTo>
                    <a:pt x="2492455" y="266409"/>
                  </a:lnTo>
                  <a:lnTo>
                    <a:pt x="2521123" y="232952"/>
                  </a:lnTo>
                  <a:lnTo>
                    <a:pt x="2548058" y="203834"/>
                  </a:lnTo>
                  <a:lnTo>
                    <a:pt x="2557075" y="193698"/>
                  </a:lnTo>
                  <a:lnTo>
                    <a:pt x="2582975" y="163106"/>
                  </a:lnTo>
                  <a:lnTo>
                    <a:pt x="2607217" y="132280"/>
                  </a:lnTo>
                  <a:lnTo>
                    <a:pt x="2629891" y="101266"/>
                  </a:lnTo>
                  <a:lnTo>
                    <a:pt x="2657843" y="59706"/>
                  </a:lnTo>
                  <a:lnTo>
                    <a:pt x="2683387" y="18015"/>
                  </a:lnTo>
                  <a:lnTo>
                    <a:pt x="2689422" y="7584"/>
                  </a:lnTo>
                  <a:lnTo>
                    <a:pt x="14916" y="0"/>
                  </a:lnTo>
                  <a:close/>
                </a:path>
              </a:pathLst>
            </a:custGeom>
            <a:solidFill>
              <a:srgbClr val="001F5F"/>
            </a:solidFill>
          </p:spPr>
          <p:txBody>
            <a:bodyPr wrap="square" lIns="0" tIns="0" rIns="0" bIns="0" rtlCol="0">
              <a:noAutofit/>
            </a:bodyPr>
            <a:lstStyle/>
            <a:p>
              <a:endParaRPr sz="2400"/>
            </a:p>
          </p:txBody>
        </p:sp>
        <p:sp>
          <p:nvSpPr>
            <p:cNvPr id="11" name="object 7"/>
            <p:cNvSpPr/>
            <p:nvPr/>
          </p:nvSpPr>
          <p:spPr>
            <a:xfrm>
              <a:off x="4892953" y="5457213"/>
              <a:ext cx="2403345" cy="746760"/>
            </a:xfrm>
            <a:custGeom>
              <a:avLst/>
              <a:gdLst/>
              <a:ahLst/>
              <a:cxnLst/>
              <a:rect l="l" t="t" r="r" b="b"/>
              <a:pathLst>
                <a:path w="2403345" h="746760">
                  <a:moveTo>
                    <a:pt x="2017414" y="21499"/>
                  </a:moveTo>
                  <a:lnTo>
                    <a:pt x="610065" y="21499"/>
                  </a:lnTo>
                  <a:lnTo>
                    <a:pt x="623316" y="21717"/>
                  </a:lnTo>
                  <a:lnTo>
                    <a:pt x="631413" y="24398"/>
                  </a:lnTo>
                  <a:lnTo>
                    <a:pt x="664404" y="64200"/>
                  </a:lnTo>
                  <a:lnTo>
                    <a:pt x="688839" y="117263"/>
                  </a:lnTo>
                  <a:lnTo>
                    <a:pt x="704469" y="159750"/>
                  </a:lnTo>
                  <a:lnTo>
                    <a:pt x="719263" y="205502"/>
                  </a:lnTo>
                  <a:lnTo>
                    <a:pt x="732951" y="252418"/>
                  </a:lnTo>
                  <a:lnTo>
                    <a:pt x="745260" y="298406"/>
                  </a:lnTo>
                  <a:lnTo>
                    <a:pt x="755922" y="341371"/>
                  </a:lnTo>
                  <a:lnTo>
                    <a:pt x="764667" y="379222"/>
                  </a:lnTo>
                  <a:lnTo>
                    <a:pt x="756158" y="379222"/>
                  </a:lnTo>
                  <a:lnTo>
                    <a:pt x="746505" y="388204"/>
                  </a:lnTo>
                  <a:lnTo>
                    <a:pt x="701129" y="429836"/>
                  </a:lnTo>
                  <a:lnTo>
                    <a:pt x="655229" y="471202"/>
                  </a:lnTo>
                  <a:lnTo>
                    <a:pt x="600769" y="519329"/>
                  </a:lnTo>
                  <a:lnTo>
                    <a:pt x="571388" y="544822"/>
                  </a:lnTo>
                  <a:lnTo>
                    <a:pt x="541141" y="570678"/>
                  </a:lnTo>
                  <a:lnTo>
                    <a:pt x="510449" y="596456"/>
                  </a:lnTo>
                  <a:lnTo>
                    <a:pt x="479738" y="621712"/>
                  </a:lnTo>
                  <a:lnTo>
                    <a:pt x="449432" y="646005"/>
                  </a:lnTo>
                  <a:lnTo>
                    <a:pt x="391730" y="689931"/>
                  </a:lnTo>
                  <a:lnTo>
                    <a:pt x="340738" y="724695"/>
                  </a:lnTo>
                  <a:lnTo>
                    <a:pt x="299847" y="746760"/>
                  </a:lnTo>
                  <a:lnTo>
                    <a:pt x="2403345" y="746759"/>
                  </a:lnTo>
                  <a:lnTo>
                    <a:pt x="2223411" y="374315"/>
                  </a:lnTo>
                  <a:lnTo>
                    <a:pt x="2212415" y="358471"/>
                  </a:lnTo>
                  <a:lnTo>
                    <a:pt x="2201284" y="342069"/>
                  </a:lnTo>
                  <a:lnTo>
                    <a:pt x="2178717" y="307766"/>
                  </a:lnTo>
                  <a:lnTo>
                    <a:pt x="2155917" y="271744"/>
                  </a:lnTo>
                  <a:lnTo>
                    <a:pt x="2133089" y="234343"/>
                  </a:lnTo>
                  <a:lnTo>
                    <a:pt x="2110441" y="195903"/>
                  </a:lnTo>
                  <a:lnTo>
                    <a:pt x="2088178" y="156763"/>
                  </a:lnTo>
                  <a:lnTo>
                    <a:pt x="2066502" y="117255"/>
                  </a:lnTo>
                  <a:lnTo>
                    <a:pt x="2045633" y="77743"/>
                  </a:lnTo>
                  <a:lnTo>
                    <a:pt x="2025765" y="38542"/>
                  </a:lnTo>
                  <a:lnTo>
                    <a:pt x="2017414" y="21499"/>
                  </a:lnTo>
                  <a:close/>
                </a:path>
                <a:path w="2403345" h="746760">
                  <a:moveTo>
                    <a:pt x="2007108" y="0"/>
                  </a:moveTo>
                  <a:lnTo>
                    <a:pt x="0" y="0"/>
                  </a:lnTo>
                  <a:lnTo>
                    <a:pt x="10015" y="13225"/>
                  </a:lnTo>
                  <a:lnTo>
                    <a:pt x="38666" y="41634"/>
                  </a:lnTo>
                  <a:lnTo>
                    <a:pt x="87826" y="64524"/>
                  </a:lnTo>
                  <a:lnTo>
                    <a:pt x="141996" y="71935"/>
                  </a:lnTo>
                  <a:lnTo>
                    <a:pt x="172991" y="72901"/>
                  </a:lnTo>
                  <a:lnTo>
                    <a:pt x="205988" y="72325"/>
                  </a:lnTo>
                  <a:lnTo>
                    <a:pt x="276164" y="67400"/>
                  </a:lnTo>
                  <a:lnTo>
                    <a:pt x="348884" y="58864"/>
                  </a:lnTo>
                  <a:lnTo>
                    <a:pt x="545932" y="28648"/>
                  </a:lnTo>
                  <a:lnTo>
                    <a:pt x="570918" y="25178"/>
                  </a:lnTo>
                  <a:lnTo>
                    <a:pt x="592448" y="22724"/>
                  </a:lnTo>
                  <a:lnTo>
                    <a:pt x="610065" y="21499"/>
                  </a:lnTo>
                  <a:lnTo>
                    <a:pt x="2017414" y="21499"/>
                  </a:lnTo>
                  <a:lnTo>
                    <a:pt x="2016272" y="19167"/>
                  </a:lnTo>
                  <a:lnTo>
                    <a:pt x="2007108" y="0"/>
                  </a:lnTo>
                  <a:close/>
                </a:path>
              </a:pathLst>
            </a:custGeom>
            <a:solidFill>
              <a:srgbClr val="001F5F"/>
            </a:solidFill>
          </p:spPr>
          <p:txBody>
            <a:bodyPr wrap="square" lIns="0" tIns="0" rIns="0" bIns="0" rtlCol="0">
              <a:noAutofit/>
            </a:bodyPr>
            <a:lstStyle/>
            <a:p>
              <a:endParaRPr sz="2400"/>
            </a:p>
          </p:txBody>
        </p:sp>
        <p:sp>
          <p:nvSpPr>
            <p:cNvPr id="12" name="object 11"/>
            <p:cNvSpPr txBox="1"/>
            <p:nvPr/>
          </p:nvSpPr>
          <p:spPr>
            <a:xfrm>
              <a:off x="2268999" y="4035316"/>
              <a:ext cx="4132579" cy="1941830"/>
            </a:xfrm>
            <a:prstGeom prst="rect">
              <a:avLst/>
            </a:prstGeom>
          </p:spPr>
          <p:txBody>
            <a:bodyPr vert="horz" wrap="square" lIns="0" tIns="0" rIns="0" bIns="0" rtlCol="0">
              <a:noAutofit/>
            </a:bodyPr>
            <a:lstStyle/>
            <a:p>
              <a:pPr marR="12700" algn="r">
                <a:lnSpc>
                  <a:spcPct val="100000"/>
                </a:lnSpc>
              </a:pPr>
              <a:r>
                <a:rPr sz="1600" b="1" spc="-15" dirty="0" err="1" smtClean="0">
                  <a:solidFill>
                    <a:srgbClr val="FFFFFF"/>
                  </a:solidFill>
                  <a:latin typeface="Microsoft YaHei UI" panose="020B0503020204020204" charset="-122"/>
                  <a:cs typeface="Microsoft YaHei UI" panose="020B0503020204020204" charset="-122"/>
                </a:rPr>
                <a:t>理事效率</a:t>
              </a:r>
              <a:endParaRPr sz="1600" dirty="0" smtClean="0">
                <a:latin typeface="Microsoft YaHei UI" panose="020B0503020204020204" charset="-122"/>
                <a:cs typeface="Microsoft YaHei UI" panose="020B0503020204020204" charset="-122"/>
              </a:endParaRPr>
            </a:p>
            <a:p>
              <a:pPr marL="15875" marR="1975485">
                <a:lnSpc>
                  <a:spcPct val="100000"/>
                </a:lnSpc>
                <a:spcBef>
                  <a:spcPts val="495"/>
                </a:spcBef>
              </a:pPr>
              <a:r>
                <a:rPr lang="en-US" dirty="0" smtClean="0">
                  <a:solidFill>
                    <a:schemeClr val="bg1"/>
                  </a:solidFill>
                  <a:latin typeface="Microsoft YaHei UI" panose="020B0503020204020204" charset="-122"/>
                  <a:cs typeface="Microsoft YaHei UI" panose="020B0503020204020204" charset="-122"/>
                </a:rPr>
                <a:t> </a:t>
              </a:r>
              <a:endParaRPr dirty="0" smtClean="0">
                <a:solidFill>
                  <a:schemeClr val="bg1"/>
                </a:solidFill>
                <a:latin typeface="Microsoft YaHei UI" panose="020B0503020204020204" charset="-122"/>
                <a:cs typeface="Microsoft YaHei UI" panose="020B0503020204020204" charset="-122"/>
              </a:endParaRPr>
            </a:p>
            <a:p>
              <a:pPr>
                <a:lnSpc>
                  <a:spcPts val="1400"/>
                </a:lnSpc>
                <a:spcBef>
                  <a:spcPts val="80"/>
                </a:spcBef>
              </a:pPr>
              <a:endParaRPr dirty="0" smtClean="0"/>
            </a:p>
            <a:p>
              <a:pPr marR="44450" algn="r">
                <a:lnSpc>
                  <a:spcPct val="100000"/>
                </a:lnSpc>
              </a:pPr>
              <a:r>
                <a:rPr sz="1600" b="1" spc="-15" dirty="0" err="1" smtClean="0">
                  <a:solidFill>
                    <a:schemeClr val="bg1"/>
                  </a:solidFill>
                  <a:latin typeface="Microsoft YaHei UI" panose="020B0503020204020204" charset="-122"/>
                  <a:cs typeface="Microsoft YaHei UI" panose="020B0503020204020204" charset="-122"/>
                </a:rPr>
                <a:t>管人效能</a:t>
              </a:r>
              <a:endParaRPr sz="1600" dirty="0">
                <a:solidFill>
                  <a:schemeClr val="bg1"/>
                </a:solidFill>
                <a:latin typeface="Microsoft YaHei UI" panose="020B0503020204020204" charset="-122"/>
                <a:cs typeface="Microsoft YaHei UI" panose="020B0503020204020204" charset="-122"/>
              </a:endParaRPr>
            </a:p>
            <a:p>
              <a:pPr>
                <a:lnSpc>
                  <a:spcPts val="650"/>
                </a:lnSpc>
                <a:spcBef>
                  <a:spcPts val="45"/>
                </a:spcBef>
              </a:pPr>
              <a:endParaRPr sz="850" dirty="0">
                <a:solidFill>
                  <a:schemeClr val="bg1"/>
                </a:solidFill>
              </a:endParaRPr>
            </a:p>
            <a:p>
              <a:pPr>
                <a:lnSpc>
                  <a:spcPts val="1000"/>
                </a:lnSpc>
              </a:pPr>
              <a:endParaRPr sz="1400" dirty="0">
                <a:solidFill>
                  <a:schemeClr val="bg1"/>
                </a:solidFill>
              </a:endParaRPr>
            </a:p>
            <a:p>
              <a:pPr marL="12700" marR="2154555" algn="just">
                <a:lnSpc>
                  <a:spcPct val="100000"/>
                </a:lnSpc>
              </a:pPr>
              <a:r>
                <a:rPr lang="en-US" dirty="0" smtClean="0">
                  <a:solidFill>
                    <a:schemeClr val="bg1"/>
                  </a:solidFill>
                  <a:latin typeface="Microsoft YaHei UI" panose="020B0503020204020204" charset="-122"/>
                  <a:cs typeface="Microsoft YaHei UI" panose="020B0503020204020204" charset="-122"/>
                </a:rPr>
                <a:t> </a:t>
              </a:r>
              <a:endParaRPr lang="en-US" dirty="0" smtClean="0">
                <a:solidFill>
                  <a:schemeClr val="bg1"/>
                </a:solidFill>
                <a:latin typeface="Microsoft YaHei UI" panose="020B0503020204020204" charset="-122"/>
                <a:cs typeface="Microsoft YaHei UI" panose="020B0503020204020204" charset="-122"/>
              </a:endParaRPr>
            </a:p>
          </p:txBody>
        </p:sp>
        <p:sp>
          <p:nvSpPr>
            <p:cNvPr id="13" name="object 12"/>
            <p:cNvSpPr txBox="1"/>
            <p:nvPr/>
          </p:nvSpPr>
          <p:spPr>
            <a:xfrm>
              <a:off x="4813916" y="3245240"/>
              <a:ext cx="2360677" cy="182528"/>
            </a:xfrm>
            <a:prstGeom prst="rect">
              <a:avLst/>
            </a:prstGeom>
          </p:spPr>
          <p:txBody>
            <a:bodyPr vert="horz" wrap="square" lIns="0" tIns="0" rIns="0" bIns="0" rtlCol="0">
              <a:noAutofit/>
            </a:bodyPr>
            <a:lstStyle/>
            <a:p>
              <a:pPr marL="12700" algn="ctr">
                <a:lnSpc>
                  <a:spcPct val="100000"/>
                </a:lnSpc>
              </a:pPr>
              <a:r>
                <a:rPr sz="1600" b="1" spc="-15" dirty="0" smtClean="0">
                  <a:solidFill>
                    <a:srgbClr val="FFFFFF"/>
                  </a:solidFill>
                  <a:latin typeface="Microsoft YaHei UI" panose="020B0503020204020204" charset="-122"/>
                  <a:cs typeface="Microsoft YaHei UI" panose="020B0503020204020204" charset="-122"/>
                </a:rPr>
                <a:t>党性修养+战略思维</a:t>
              </a:r>
              <a:endParaRPr sz="1600" b="1" spc="-15" dirty="0" smtClean="0">
                <a:solidFill>
                  <a:srgbClr val="FFFFFF"/>
                </a:solidFill>
                <a:latin typeface="Microsoft YaHei UI" panose="020B0503020204020204" charset="-122"/>
                <a:cs typeface="Microsoft YaHei UI" panose="020B0503020204020204" charset="-122"/>
              </a:endParaRPr>
            </a:p>
          </p:txBody>
        </p:sp>
      </p:grpSp>
      <p:grpSp>
        <p:nvGrpSpPr>
          <p:cNvPr id="14" name="组合 13"/>
          <p:cNvGrpSpPr/>
          <p:nvPr/>
        </p:nvGrpSpPr>
        <p:grpSpPr>
          <a:xfrm>
            <a:off x="985503" y="2584241"/>
            <a:ext cx="2096135" cy="3300219"/>
            <a:chOff x="1918026" y="1581647"/>
            <a:chExt cx="1683883" cy="2737547"/>
          </a:xfrm>
        </p:grpSpPr>
        <p:sp>
          <p:nvSpPr>
            <p:cNvPr id="19" name="形状 18"/>
            <p:cNvSpPr/>
            <p:nvPr/>
          </p:nvSpPr>
          <p:spPr>
            <a:xfrm>
              <a:off x="1918026" y="1581647"/>
              <a:ext cx="1317789" cy="1317923"/>
            </a:xfrm>
            <a:prstGeom prst="leftCircularArrow">
              <a:avLst>
                <a:gd name="adj1" fmla="val 10980"/>
                <a:gd name="adj2" fmla="val 1142322"/>
                <a:gd name="adj3" fmla="val 6300000"/>
                <a:gd name="adj4" fmla="val 18900000"/>
                <a:gd name="adj5" fmla="val 125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0" name="任意多边形 19"/>
            <p:cNvSpPr/>
            <p:nvPr/>
          </p:nvSpPr>
          <p:spPr>
            <a:xfrm>
              <a:off x="2142547" y="2060098"/>
              <a:ext cx="936616" cy="367662"/>
            </a:xfrm>
            <a:custGeom>
              <a:avLst/>
              <a:gdLst>
                <a:gd name="connsiteX0" fmla="*/ 0 w 735400"/>
                <a:gd name="connsiteY0" fmla="*/ 0 h 367662"/>
                <a:gd name="connsiteX1" fmla="*/ 735400 w 735400"/>
                <a:gd name="connsiteY1" fmla="*/ 0 h 367662"/>
                <a:gd name="connsiteX2" fmla="*/ 735400 w 735400"/>
                <a:gd name="connsiteY2" fmla="*/ 367662 h 367662"/>
                <a:gd name="connsiteX3" fmla="*/ 0 w 735400"/>
                <a:gd name="connsiteY3" fmla="*/ 367662 h 367662"/>
                <a:gd name="connsiteX4" fmla="*/ 0 w 735400"/>
                <a:gd name="connsiteY4" fmla="*/ 0 h 367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400" h="367662">
                  <a:moveTo>
                    <a:pt x="0" y="0"/>
                  </a:moveTo>
                  <a:lnTo>
                    <a:pt x="735400" y="0"/>
                  </a:lnTo>
                  <a:lnTo>
                    <a:pt x="735400" y="367662"/>
                  </a:lnTo>
                  <a:lnTo>
                    <a:pt x="0" y="3676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985" tIns="6985" rIns="6985" bIns="6985" numCol="1" spcCol="1270" anchor="ctr" anchorCtr="0">
              <a:noAutofit/>
            </a:bodyPr>
            <a:lstStyle/>
            <a:p>
              <a:pPr algn="ctr" defTabSz="488950">
                <a:lnSpc>
                  <a:spcPct val="90000"/>
                </a:lnSpc>
                <a:spcAft>
                  <a:spcPct val="35000"/>
                </a:spcAft>
              </a:pPr>
              <a:r>
                <a:rPr lang="zh-CN" altLang="en-US" b="1" dirty="0">
                  <a:latin typeface="微软雅黑" panose="020B0503020204020204" pitchFamily="34" charset="-122"/>
                  <a:ea typeface="微软雅黑" panose="020B0503020204020204" pitchFamily="34" charset="-122"/>
                  <a:sym typeface="+mn-ea"/>
                </a:rPr>
                <a:t>思想</a:t>
              </a:r>
              <a:endParaRPr lang="zh-CN" altLang="en-US" b="1" kern="1200" dirty="0">
                <a:latin typeface="微软雅黑" panose="020B0503020204020204" pitchFamily="34" charset="-122"/>
                <a:ea typeface="微软雅黑" panose="020B0503020204020204" pitchFamily="34" charset="-122"/>
                <a:sym typeface="+mn-ea"/>
              </a:endParaRPr>
            </a:p>
          </p:txBody>
        </p:sp>
        <p:sp>
          <p:nvSpPr>
            <p:cNvPr id="21" name="环形箭头 20"/>
            <p:cNvSpPr/>
            <p:nvPr/>
          </p:nvSpPr>
          <p:spPr>
            <a:xfrm>
              <a:off x="2284120" y="2341786"/>
              <a:ext cx="1317789" cy="1317923"/>
            </a:xfrm>
            <a:prstGeom prst="circularArrow">
              <a:avLst>
                <a:gd name="adj1" fmla="val 10980"/>
                <a:gd name="adj2" fmla="val 1142322"/>
                <a:gd name="adj3" fmla="val 4500000"/>
                <a:gd name="adj4" fmla="val 13500000"/>
                <a:gd name="adj5" fmla="val 125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2" name="任意多边形 21"/>
            <p:cNvSpPr/>
            <p:nvPr/>
          </p:nvSpPr>
          <p:spPr>
            <a:xfrm>
              <a:off x="2575067" y="2818838"/>
              <a:ext cx="827838" cy="367662"/>
            </a:xfrm>
            <a:custGeom>
              <a:avLst/>
              <a:gdLst>
                <a:gd name="connsiteX0" fmla="*/ 0 w 735400"/>
                <a:gd name="connsiteY0" fmla="*/ 0 h 367662"/>
                <a:gd name="connsiteX1" fmla="*/ 735400 w 735400"/>
                <a:gd name="connsiteY1" fmla="*/ 0 h 367662"/>
                <a:gd name="connsiteX2" fmla="*/ 735400 w 735400"/>
                <a:gd name="connsiteY2" fmla="*/ 367662 h 367662"/>
                <a:gd name="connsiteX3" fmla="*/ 0 w 735400"/>
                <a:gd name="connsiteY3" fmla="*/ 367662 h 367662"/>
                <a:gd name="connsiteX4" fmla="*/ 0 w 735400"/>
                <a:gd name="connsiteY4" fmla="*/ 0 h 367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400" h="367662">
                  <a:moveTo>
                    <a:pt x="0" y="0"/>
                  </a:moveTo>
                  <a:lnTo>
                    <a:pt x="735400" y="0"/>
                  </a:lnTo>
                  <a:lnTo>
                    <a:pt x="735400" y="367662"/>
                  </a:lnTo>
                  <a:lnTo>
                    <a:pt x="0" y="3676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985" tIns="6985" rIns="6985" bIns="6985" numCol="1" spcCol="1270" anchor="ctr" anchorCtr="0">
              <a:noAutofit/>
            </a:bodyPr>
            <a:lstStyle/>
            <a:p>
              <a:pPr algn="ctr" defTabSz="488950">
                <a:lnSpc>
                  <a:spcPct val="90000"/>
                </a:lnSpc>
                <a:spcAft>
                  <a:spcPct val="35000"/>
                </a:spcAft>
              </a:pPr>
              <a:r>
                <a:rPr lang="zh-CN" altLang="en-US" b="1" dirty="0">
                  <a:latin typeface="微软雅黑" panose="020B0503020204020204" pitchFamily="34" charset="-122"/>
                  <a:ea typeface="微软雅黑" panose="020B0503020204020204" pitchFamily="34" charset="-122"/>
                  <a:sym typeface="+mn-ea"/>
                </a:rPr>
                <a:t>态度</a:t>
              </a:r>
              <a:endParaRPr lang="zh-CN" altLang="en-US" b="1" kern="1200" dirty="0">
                <a:latin typeface="微软雅黑" panose="020B0503020204020204" pitchFamily="34" charset="-122"/>
                <a:ea typeface="微软雅黑" panose="020B0503020204020204" pitchFamily="34" charset="-122"/>
                <a:sym typeface="+mn-ea"/>
              </a:endParaRPr>
            </a:p>
          </p:txBody>
        </p:sp>
        <p:sp>
          <p:nvSpPr>
            <p:cNvPr id="23" name="空心弧 22"/>
            <p:cNvSpPr/>
            <p:nvPr/>
          </p:nvSpPr>
          <p:spPr>
            <a:xfrm>
              <a:off x="2011960" y="3186501"/>
              <a:ext cx="1132146" cy="1132693"/>
            </a:xfrm>
            <a:prstGeom prst="blockArc">
              <a:avLst>
                <a:gd name="adj1" fmla="val 0"/>
                <a:gd name="adj2" fmla="val 18900000"/>
                <a:gd name="adj3" fmla="val 1274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4" name="任意多边形 23"/>
            <p:cNvSpPr/>
            <p:nvPr/>
          </p:nvSpPr>
          <p:spPr>
            <a:xfrm>
              <a:off x="2142547" y="3577579"/>
              <a:ext cx="892782" cy="367662"/>
            </a:xfrm>
            <a:custGeom>
              <a:avLst/>
              <a:gdLst>
                <a:gd name="connsiteX0" fmla="*/ 0 w 735400"/>
                <a:gd name="connsiteY0" fmla="*/ 0 h 367662"/>
                <a:gd name="connsiteX1" fmla="*/ 735400 w 735400"/>
                <a:gd name="connsiteY1" fmla="*/ 0 h 367662"/>
                <a:gd name="connsiteX2" fmla="*/ 735400 w 735400"/>
                <a:gd name="connsiteY2" fmla="*/ 367662 h 367662"/>
                <a:gd name="connsiteX3" fmla="*/ 0 w 735400"/>
                <a:gd name="connsiteY3" fmla="*/ 367662 h 367662"/>
                <a:gd name="connsiteX4" fmla="*/ 0 w 735400"/>
                <a:gd name="connsiteY4" fmla="*/ 0 h 367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400" h="367662">
                  <a:moveTo>
                    <a:pt x="0" y="0"/>
                  </a:moveTo>
                  <a:lnTo>
                    <a:pt x="735400" y="0"/>
                  </a:lnTo>
                  <a:lnTo>
                    <a:pt x="735400" y="367662"/>
                  </a:lnTo>
                  <a:lnTo>
                    <a:pt x="0" y="3676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985" tIns="6985" rIns="6985" bIns="6985" numCol="1" spcCol="1270" anchor="ctr" anchorCtr="0">
              <a:noAutofit/>
            </a:bodyPr>
            <a:lstStyle/>
            <a:p>
              <a:pPr algn="ctr" defTabSz="488950">
                <a:lnSpc>
                  <a:spcPct val="90000"/>
                </a:lnSpc>
                <a:spcAft>
                  <a:spcPct val="35000"/>
                </a:spcAft>
              </a:pPr>
              <a:r>
                <a:rPr lang="zh-CN" altLang="en-US" b="1" dirty="0">
                  <a:latin typeface="微软雅黑" panose="020B0503020204020204" pitchFamily="34" charset="-122"/>
                  <a:ea typeface="微软雅黑" panose="020B0503020204020204" pitchFamily="34" charset="-122"/>
                  <a:sym typeface="+mn-ea"/>
                </a:rPr>
                <a:t>作风</a:t>
              </a:r>
              <a:endParaRPr lang="zh-CN" altLang="en-US" b="1" kern="1200" dirty="0">
                <a:latin typeface="微软雅黑" panose="020B0503020204020204" pitchFamily="34" charset="-122"/>
                <a:ea typeface="微软雅黑" panose="020B0503020204020204" pitchFamily="34" charset="-122"/>
                <a:sym typeface="+mn-ea"/>
              </a:endParaRPr>
            </a:p>
          </p:txBody>
        </p:sp>
      </p:grpSp>
      <p:sp>
        <p:nvSpPr>
          <p:cNvPr id="15" name="任意多边形 14"/>
          <p:cNvSpPr/>
          <p:nvPr/>
        </p:nvSpPr>
        <p:spPr>
          <a:xfrm>
            <a:off x="3679808" y="2995210"/>
            <a:ext cx="3444240" cy="483870"/>
          </a:xfrm>
          <a:custGeom>
            <a:avLst/>
            <a:gdLst>
              <a:gd name="connsiteX0" fmla="*/ 0 w 894901"/>
              <a:gd name="connsiteY0" fmla="*/ 0 h 447343"/>
              <a:gd name="connsiteX1" fmla="*/ 894901 w 894901"/>
              <a:gd name="connsiteY1" fmla="*/ 0 h 447343"/>
              <a:gd name="connsiteX2" fmla="*/ 894901 w 894901"/>
              <a:gd name="connsiteY2" fmla="*/ 447343 h 447343"/>
              <a:gd name="connsiteX3" fmla="*/ 0 w 894901"/>
              <a:gd name="connsiteY3" fmla="*/ 447343 h 447343"/>
              <a:gd name="connsiteX4" fmla="*/ 0 w 894901"/>
              <a:gd name="connsiteY4" fmla="*/ 0 h 447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01" h="447343">
                <a:moveTo>
                  <a:pt x="0" y="0"/>
                </a:moveTo>
                <a:lnTo>
                  <a:pt x="894901" y="0"/>
                </a:lnTo>
                <a:lnTo>
                  <a:pt x="894901" y="447343"/>
                </a:lnTo>
                <a:lnTo>
                  <a:pt x="0" y="4473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algn="just" defTabSz="800100">
              <a:lnSpc>
                <a:spcPct val="90000"/>
              </a:lnSpc>
              <a:spcAft>
                <a:spcPct val="35000"/>
              </a:spcAft>
            </a:pPr>
            <a:r>
              <a:rPr lang="zh-CN" altLang="en-US" sz="18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需常思能力不足、常怀本领恐慌、常找学习差距。</a:t>
            </a:r>
            <a:endParaRPr lang="zh-CN" altLang="en-US" sz="18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 name="任意多边形 15"/>
          <p:cNvSpPr/>
          <p:nvPr/>
        </p:nvSpPr>
        <p:spPr>
          <a:xfrm>
            <a:off x="3679825" y="3806825"/>
            <a:ext cx="3896995" cy="913765"/>
          </a:xfrm>
          <a:custGeom>
            <a:avLst/>
            <a:gdLst>
              <a:gd name="connsiteX0" fmla="*/ 0 w 894901"/>
              <a:gd name="connsiteY0" fmla="*/ 0 h 447343"/>
              <a:gd name="connsiteX1" fmla="*/ 894901 w 894901"/>
              <a:gd name="connsiteY1" fmla="*/ 0 h 447343"/>
              <a:gd name="connsiteX2" fmla="*/ 894901 w 894901"/>
              <a:gd name="connsiteY2" fmla="*/ 447343 h 447343"/>
              <a:gd name="connsiteX3" fmla="*/ 0 w 894901"/>
              <a:gd name="connsiteY3" fmla="*/ 447343 h 447343"/>
              <a:gd name="connsiteX4" fmla="*/ 0 w 894901"/>
              <a:gd name="connsiteY4" fmla="*/ 0 h 447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01" h="447343">
                <a:moveTo>
                  <a:pt x="0" y="0"/>
                </a:moveTo>
                <a:lnTo>
                  <a:pt x="894901" y="0"/>
                </a:lnTo>
                <a:lnTo>
                  <a:pt x="894901" y="447343"/>
                </a:lnTo>
                <a:lnTo>
                  <a:pt x="0" y="4473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algn="just" defTabSz="800100">
              <a:lnSpc>
                <a:spcPct val="90000"/>
              </a:lnSpc>
              <a:spcAft>
                <a:spcPct val="35000"/>
              </a:spcAft>
            </a:pPr>
            <a:r>
              <a:rPr lang="zh-CN" altLang="en-US" sz="18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持之以恒地钻研业务，如饥似渴地掌握技能，只争朝夕，不懈努力，</a:t>
            </a:r>
            <a:r>
              <a:rPr lang="zh-CN" altLang="en-US" sz="18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知其位，守其份，担其责。</a:t>
            </a:r>
            <a:endParaRPr lang="zh-CN" altLang="en-US" sz="18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8" name="任意多边形 27"/>
          <p:cNvSpPr/>
          <p:nvPr/>
        </p:nvSpPr>
        <p:spPr>
          <a:xfrm>
            <a:off x="3679825" y="5013325"/>
            <a:ext cx="3896995" cy="913765"/>
          </a:xfrm>
          <a:custGeom>
            <a:avLst/>
            <a:gdLst>
              <a:gd name="connsiteX0" fmla="*/ 0 w 894901"/>
              <a:gd name="connsiteY0" fmla="*/ 0 h 447343"/>
              <a:gd name="connsiteX1" fmla="*/ 894901 w 894901"/>
              <a:gd name="connsiteY1" fmla="*/ 0 h 447343"/>
              <a:gd name="connsiteX2" fmla="*/ 894901 w 894901"/>
              <a:gd name="connsiteY2" fmla="*/ 447343 h 447343"/>
              <a:gd name="connsiteX3" fmla="*/ 0 w 894901"/>
              <a:gd name="connsiteY3" fmla="*/ 447343 h 447343"/>
              <a:gd name="connsiteX4" fmla="*/ 0 w 894901"/>
              <a:gd name="connsiteY4" fmla="*/ 0 h 447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01" h="447343">
                <a:moveTo>
                  <a:pt x="0" y="0"/>
                </a:moveTo>
                <a:lnTo>
                  <a:pt x="894901" y="0"/>
                </a:lnTo>
                <a:lnTo>
                  <a:pt x="894901" y="447343"/>
                </a:lnTo>
                <a:lnTo>
                  <a:pt x="0" y="4473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p>
            <a:pPr algn="just" defTabSz="800100">
              <a:lnSpc>
                <a:spcPct val="90000"/>
              </a:lnSpc>
              <a:spcAft>
                <a:spcPct val="35000"/>
              </a:spcAft>
            </a:pPr>
            <a:r>
              <a:rPr lang="zh-CN" altLang="en-US" sz="180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践行“严慎细实”的工作作风，为大公、守大义、求大成，正心明道、怀德自重。</a:t>
            </a:r>
            <a:endParaRPr lang="zh-CN" altLang="en-US" sz="18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pPr indent="445770"/>
            <a:r>
              <a:rPr altLang="zh-CN" sz="2400">
                <a:solidFill>
                  <a:schemeClr val="tx1"/>
                </a:solidFill>
                <a:sym typeface="+mn-ea"/>
              </a:rPr>
              <a:t>中</a:t>
            </a:r>
            <a:r>
              <a:rPr sz="2400">
                <a:solidFill>
                  <a:schemeClr val="tx1"/>
                </a:solidFill>
                <a:sym typeface="+mn-ea"/>
              </a:rPr>
              <a:t>系技术规格书面临</a:t>
            </a:r>
            <a:r>
              <a:rPr sz="2400" dirty="0">
                <a:solidFill>
                  <a:schemeClr val="tx1"/>
                </a:solidFill>
                <a:sym typeface="+mn-ea"/>
              </a:rPr>
              <a:t>安全、</a:t>
            </a:r>
            <a:r>
              <a:rPr sz="2400" spc="300">
                <a:solidFill>
                  <a:schemeClr val="tx1"/>
                </a:solidFill>
                <a:sym typeface="+mn-ea"/>
              </a:rPr>
              <a:t>技术、进度挑战</a:t>
            </a:r>
            <a:endParaRPr lang="en-US" altLang="zh-CN" sz="2400" spc="300" dirty="0" smtClean="0">
              <a:solidFill>
                <a:schemeClr val="tx1"/>
              </a:solidFill>
              <a:sym typeface="+mn-ea"/>
            </a:endParaRPr>
          </a:p>
        </p:txBody>
      </p:sp>
      <p:sp>
        <p:nvSpPr>
          <p:cNvPr id="4" name="文本框 3"/>
          <p:cNvSpPr txBox="1"/>
          <p:nvPr/>
        </p:nvSpPr>
        <p:spPr>
          <a:xfrm flipH="1">
            <a:off x="191135" y="1368425"/>
            <a:ext cx="11483975" cy="1337945"/>
          </a:xfrm>
          <a:prstGeom prst="rect">
            <a:avLst/>
          </a:prstGeom>
          <a:noFill/>
        </p:spPr>
        <p:txBody>
          <a:bodyPr wrap="square" rtlCol="0">
            <a:spAutoFit/>
            <a:scene3d>
              <a:camera prst="orthographicFront"/>
              <a:lightRig rig="threePt" dir="t"/>
            </a:scene3d>
          </a:bodyPr>
          <a:p>
            <a:pPr lvl="1" indent="479425" fontAlgn="base">
              <a:lnSpc>
                <a:spcPct val="150000"/>
              </a:lnSpc>
              <a:buFont typeface="Wingdings" panose="05000000000000000000" charset="0"/>
            </a:pPr>
            <a:r>
              <a:rPr lang="zh-CN" altLang="en-US" sz="1800">
                <a:solidFill>
                  <a:schemeClr val="tx2"/>
                </a:solidFill>
                <a:latin typeface="微软雅黑" panose="020B0503020204020204" pitchFamily="34" charset="-122"/>
                <a:ea typeface="微软雅黑" panose="020B0503020204020204" pitchFamily="34" charset="-122"/>
                <a:sym typeface="+mn-ea"/>
              </a:rPr>
              <a:t>提升管理干部能力建设是持续的</a:t>
            </a:r>
            <a:r>
              <a:rPr lang="zh-CN" altLang="en-US" sz="1800">
                <a:solidFill>
                  <a:schemeClr val="tx2"/>
                </a:solidFill>
                <a:latin typeface="微软雅黑" panose="020B0503020204020204" pitchFamily="34" charset="-122"/>
                <a:ea typeface="微软雅黑" panose="020B0503020204020204" pitchFamily="34" charset="-122"/>
                <a:sym typeface="+mn-ea"/>
              </a:rPr>
              <a:t>工作。</a:t>
            </a:r>
            <a:endParaRPr lang="zh-CN" altLang="en-US" sz="1800">
              <a:solidFill>
                <a:schemeClr val="tx2"/>
              </a:solidFill>
              <a:latin typeface="微软雅黑" panose="020B0503020204020204" pitchFamily="34" charset="-122"/>
              <a:ea typeface="微软雅黑" panose="020B0503020204020204" pitchFamily="34" charset="-122"/>
              <a:sym typeface="+mn-ea"/>
            </a:endParaRPr>
          </a:p>
          <a:p>
            <a:pPr lvl="1" indent="479425" fontAlgn="base">
              <a:lnSpc>
                <a:spcPct val="150000"/>
              </a:lnSpc>
              <a:buFont typeface="Wingdings" panose="05000000000000000000" charset="0"/>
            </a:pPr>
            <a:r>
              <a:rPr lang="zh-CN" altLang="en-US" sz="1800">
                <a:solidFill>
                  <a:schemeClr val="tx2"/>
                </a:solidFill>
                <a:latin typeface="微软雅黑" panose="020B0503020204020204" pitchFamily="34" charset="-122"/>
                <a:ea typeface="微软雅黑" panose="020B0503020204020204" pitchFamily="34" charset="-122"/>
                <a:sym typeface="+mn-ea"/>
              </a:rPr>
              <a:t>“</a:t>
            </a:r>
            <a:r>
              <a:rPr lang="zh-CN" altLang="zh-CN" sz="1800">
                <a:solidFill>
                  <a:schemeClr val="tx2"/>
                </a:solidFill>
                <a:latin typeface="微软雅黑" panose="020B0503020204020204" pitchFamily="34" charset="-122"/>
                <a:ea typeface="微软雅黑" panose="020B0503020204020204" pitchFamily="34" charset="-122"/>
                <a:sym typeface="+mn-ea"/>
              </a:rPr>
              <a:t>建立中</a:t>
            </a:r>
            <a:r>
              <a:rPr lang="zh-CN" altLang="en-US" sz="1800">
                <a:solidFill>
                  <a:schemeClr val="tx2"/>
                </a:solidFill>
                <a:latin typeface="微软雅黑" panose="020B0503020204020204" pitchFamily="34" charset="-122"/>
                <a:ea typeface="微软雅黑" panose="020B0503020204020204" pitchFamily="34" charset="-122"/>
                <a:sym typeface="+mn-ea"/>
              </a:rPr>
              <a:t>系技术规格书”</a:t>
            </a:r>
            <a:r>
              <a:rPr lang="zh-CN" altLang="zh-CN" sz="1800">
                <a:solidFill>
                  <a:schemeClr val="tx2"/>
                </a:solidFill>
                <a:latin typeface="微软雅黑" panose="020B0503020204020204" pitchFamily="34" charset="-122"/>
                <a:ea typeface="微软雅黑" panose="020B0503020204020204" pitchFamily="34" charset="-122"/>
                <a:sym typeface="+mn-ea"/>
              </a:rPr>
              <a:t>是</a:t>
            </a:r>
            <a:r>
              <a:rPr lang="en-US" altLang="zh-CN" sz="1800">
                <a:solidFill>
                  <a:schemeClr val="tx2"/>
                </a:solidFill>
                <a:latin typeface="微软雅黑" panose="020B0503020204020204" pitchFamily="34" charset="-122"/>
                <a:ea typeface="微软雅黑" panose="020B0503020204020204" pitchFamily="34" charset="-122"/>
                <a:sym typeface="+mn-ea"/>
              </a:rPr>
              <a:t>NNSA</a:t>
            </a:r>
            <a:r>
              <a:rPr lang="zh-CN" altLang="zh-CN" sz="1800">
                <a:solidFill>
                  <a:schemeClr val="tx2"/>
                </a:solidFill>
                <a:latin typeface="微软雅黑" panose="020B0503020204020204" pitchFamily="34" charset="-122"/>
                <a:ea typeface="微软雅黑" panose="020B0503020204020204" pitchFamily="34" charset="-122"/>
                <a:sym typeface="+mn-ea"/>
              </a:rPr>
              <a:t>大力推进各核电厂开展的一项重要工作</a:t>
            </a:r>
            <a:r>
              <a:rPr lang="zh-CN" altLang="en-US" sz="1800">
                <a:solidFill>
                  <a:schemeClr val="tx2"/>
                </a:solidFill>
                <a:latin typeface="微软雅黑" panose="020B0503020204020204" pitchFamily="34" charset="-122"/>
                <a:ea typeface="微软雅黑" panose="020B0503020204020204" pitchFamily="34" charset="-122"/>
                <a:sym typeface="+mn-ea"/>
              </a:rPr>
              <a:t>，</a:t>
            </a:r>
            <a:r>
              <a:rPr lang="en-US" altLang="zh-CN" sz="1800">
                <a:solidFill>
                  <a:schemeClr val="tx2"/>
                </a:solidFill>
                <a:latin typeface="微软雅黑" panose="020B0503020204020204" pitchFamily="34" charset="-122"/>
                <a:ea typeface="微软雅黑" panose="020B0503020204020204" pitchFamily="34" charset="-122"/>
                <a:sym typeface="+mn-ea"/>
              </a:rPr>
              <a:t>DNMC</a:t>
            </a:r>
            <a:r>
              <a:rPr lang="zh-CN" altLang="en-US" sz="1800">
                <a:solidFill>
                  <a:schemeClr val="tx2"/>
                </a:solidFill>
                <a:latin typeface="微软雅黑" panose="020B0503020204020204" pitchFamily="34" charset="-122"/>
                <a:ea typeface="微软雅黑" panose="020B0503020204020204" pitchFamily="34" charset="-122"/>
                <a:sym typeface="+mn-ea"/>
              </a:rPr>
              <a:t>是</a:t>
            </a:r>
            <a:r>
              <a:rPr lang="zh-CN" altLang="zh-CN" sz="1800">
                <a:solidFill>
                  <a:schemeClr val="tx2"/>
                </a:solidFill>
                <a:latin typeface="微软雅黑" panose="020B0503020204020204" pitchFamily="34" charset="-122"/>
                <a:ea typeface="微软雅黑" panose="020B0503020204020204" pitchFamily="34" charset="-122"/>
                <a:sym typeface="+mn-ea"/>
              </a:rPr>
              <a:t>中广核</a:t>
            </a:r>
            <a:r>
              <a:rPr lang="zh-CN" altLang="en-US" sz="1800">
                <a:solidFill>
                  <a:schemeClr val="tx2"/>
                </a:solidFill>
                <a:latin typeface="微软雅黑" panose="020B0503020204020204" pitchFamily="34" charset="-122"/>
                <a:ea typeface="微软雅黑" panose="020B0503020204020204" pitchFamily="34" charset="-122"/>
                <a:sym typeface="+mn-ea"/>
              </a:rPr>
              <a:t>集团</a:t>
            </a:r>
            <a:r>
              <a:rPr lang="zh-CN" altLang="zh-CN" sz="1800">
                <a:solidFill>
                  <a:schemeClr val="tx2"/>
                </a:solidFill>
                <a:latin typeface="微软雅黑" panose="020B0503020204020204" pitchFamily="34" charset="-122"/>
                <a:ea typeface="微软雅黑" panose="020B0503020204020204" pitchFamily="34" charset="-122"/>
                <a:sym typeface="+mn-ea"/>
              </a:rPr>
              <a:t>的先导电厂</a:t>
            </a:r>
            <a:r>
              <a:rPr lang="zh-CN" altLang="en-US" sz="1800">
                <a:solidFill>
                  <a:schemeClr val="tx2"/>
                </a:solidFill>
                <a:latin typeface="微软雅黑" panose="020B0503020204020204" pitchFamily="34" charset="-122"/>
                <a:ea typeface="微软雅黑" panose="020B0503020204020204" pitchFamily="34" charset="-122"/>
                <a:sym typeface="+mn-ea"/>
              </a:rPr>
              <a:t>。</a:t>
            </a:r>
            <a:endParaRPr lang="zh-CN" altLang="en-US" sz="1800" strike="noStrike" noProof="1">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nvPicPr>
        <p:blipFill>
          <a:blip r:embed="rId1"/>
          <a:stretch>
            <a:fillRect/>
          </a:stretch>
        </p:blipFill>
        <p:spPr>
          <a:xfrm>
            <a:off x="5951855" y="2856230"/>
            <a:ext cx="5943600" cy="2595880"/>
          </a:xfrm>
          <a:prstGeom prst="rect">
            <a:avLst/>
          </a:prstGeom>
        </p:spPr>
      </p:pic>
      <p:pic>
        <p:nvPicPr>
          <p:cNvPr id="5" name="图片 4"/>
          <p:cNvPicPr>
            <a:picLocks noChangeAspect="1"/>
          </p:cNvPicPr>
          <p:nvPr/>
        </p:nvPicPr>
        <p:blipFill>
          <a:blip r:embed="rId2"/>
          <a:stretch>
            <a:fillRect/>
          </a:stretch>
        </p:blipFill>
        <p:spPr>
          <a:xfrm>
            <a:off x="694055" y="2781935"/>
            <a:ext cx="5177155" cy="27908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图片 2"/>
          <p:cNvPicPr>
            <a:picLocks noChangeAspect="1"/>
          </p:cNvPicPr>
          <p:nvPr/>
        </p:nvPicPr>
        <p:blipFill>
          <a:blip r:embed="rId1"/>
          <a:stretch>
            <a:fillRect/>
          </a:stretch>
        </p:blipFill>
        <p:spPr>
          <a:xfrm>
            <a:off x="1079818" y="2351405"/>
            <a:ext cx="9715500" cy="4327525"/>
          </a:xfrm>
          <a:prstGeom prst="rect">
            <a:avLst/>
          </a:prstGeom>
          <a:noFill/>
          <a:ln w="9525">
            <a:noFill/>
          </a:ln>
        </p:spPr>
      </p:pic>
      <p:sp>
        <p:nvSpPr>
          <p:cNvPr id="3" name="标题 2"/>
          <p:cNvSpPr>
            <a:spLocks noGrp="1"/>
          </p:cNvSpPr>
          <p:nvPr>
            <p:ph type="title"/>
          </p:nvPr>
        </p:nvSpPr>
        <p:spPr>
          <a:xfrm>
            <a:off x="451485" y="836930"/>
            <a:ext cx="10972800" cy="779145"/>
          </a:xfrm>
        </p:spPr>
        <p:txBody>
          <a:bodyPr/>
          <a:lstStyle/>
          <a:p>
            <a:pPr indent="445770"/>
            <a:r>
              <a:rPr lang="en-US" altLang="zh-CN" sz="2400" dirty="0">
                <a:sym typeface="+mn-ea"/>
              </a:rPr>
              <a:t>30</a:t>
            </a:r>
            <a:r>
              <a:rPr sz="2400" dirty="0">
                <a:sym typeface="+mn-ea"/>
              </a:rPr>
              <a:t>年的改造面临设计、设备制造、施工、调试、资源经验、疫情及不可预见性、合法合规、经营等</a:t>
            </a:r>
            <a:r>
              <a:rPr sz="2400" dirty="0">
                <a:solidFill>
                  <a:srgbClr val="FF0000"/>
                </a:solidFill>
                <a:sym typeface="+mn-ea"/>
              </a:rPr>
              <a:t>八大风险挑战。</a:t>
            </a:r>
            <a:endParaRPr lang="en-US" altLang="zh-CN" sz="2400" dirty="0" smtClean="0">
              <a:solidFill>
                <a:srgbClr val="FF0000"/>
              </a:solidFill>
              <a:sym typeface="+mn-ea"/>
            </a:endParaRPr>
          </a:p>
        </p:txBody>
      </p:sp>
      <p:sp>
        <p:nvSpPr>
          <p:cNvPr id="4" name="文本框 3"/>
          <p:cNvSpPr txBox="1"/>
          <p:nvPr/>
        </p:nvSpPr>
        <p:spPr>
          <a:xfrm flipH="1">
            <a:off x="191135" y="1511935"/>
            <a:ext cx="11595100" cy="1337945"/>
          </a:xfrm>
          <a:prstGeom prst="rect">
            <a:avLst/>
          </a:prstGeom>
          <a:noFill/>
        </p:spPr>
        <p:txBody>
          <a:bodyPr wrap="square" rtlCol="0">
            <a:spAutoFit/>
            <a:scene3d>
              <a:camera prst="orthographicFront"/>
              <a:lightRig rig="threePt" dir="t"/>
            </a:scene3d>
          </a:bodyPr>
          <a:p>
            <a:pPr lvl="1" indent="479425" fontAlgn="base">
              <a:lnSpc>
                <a:spcPct val="150000"/>
              </a:lnSpc>
              <a:buFont typeface="Wingdings" panose="05000000000000000000" charset="0"/>
            </a:pPr>
            <a:r>
              <a:rPr lang="zh-CN" altLang="en-US" sz="1800" dirty="0">
                <a:solidFill>
                  <a:schemeClr val="tx2"/>
                </a:solidFill>
                <a:latin typeface="微软雅黑" panose="020B0503020204020204" pitchFamily="34" charset="-122"/>
                <a:ea typeface="微软雅黑" panose="020B0503020204020204" pitchFamily="34" charset="-122"/>
                <a:sym typeface="+mn-ea"/>
              </a:rPr>
              <a:t>大亚湾核电厂的两台机组经过近</a:t>
            </a:r>
            <a:r>
              <a:rPr lang="en-US" altLang="zh-CN" sz="1800" dirty="0">
                <a:solidFill>
                  <a:schemeClr val="tx2"/>
                </a:solidFill>
                <a:latin typeface="微软雅黑" panose="020B0503020204020204" pitchFamily="34" charset="-122"/>
                <a:ea typeface="微软雅黑" panose="020B0503020204020204" pitchFamily="34" charset="-122"/>
                <a:sym typeface="+mn-ea"/>
              </a:rPr>
              <a:t>30</a:t>
            </a:r>
            <a:r>
              <a:rPr lang="zh-CN" altLang="en-US" sz="1800" dirty="0">
                <a:solidFill>
                  <a:schemeClr val="tx2"/>
                </a:solidFill>
                <a:latin typeface="微软雅黑" panose="020B0503020204020204" pitchFamily="34" charset="-122"/>
                <a:ea typeface="微软雅黑" panose="020B0503020204020204" pitchFamily="34" charset="-122"/>
                <a:sym typeface="+mn-ea"/>
              </a:rPr>
              <a:t>年运行部分设备已达到设计寿命，为解决电站设备老化、备件停产淘汰、安全和监管要求提升以及经济性提高等问题，确定改造项目共</a:t>
            </a:r>
            <a:r>
              <a:rPr lang="zh-CN" altLang="en-US" sz="1800" dirty="0">
                <a:solidFill>
                  <a:srgbClr val="FF0000"/>
                </a:solidFill>
                <a:latin typeface="微软雅黑" panose="020B0503020204020204" pitchFamily="34" charset="-122"/>
                <a:ea typeface="微软雅黑" panose="020B0503020204020204" pitchFamily="34" charset="-122"/>
                <a:sym typeface="+mn-ea"/>
              </a:rPr>
              <a:t>10</a:t>
            </a:r>
            <a:r>
              <a:rPr lang="en-US" altLang="zh-CN" sz="1800" dirty="0">
                <a:solidFill>
                  <a:srgbClr val="FF0000"/>
                </a:solidFill>
                <a:latin typeface="微软雅黑" panose="020B0503020204020204" pitchFamily="34" charset="-122"/>
                <a:ea typeface="微软雅黑" panose="020B0503020204020204" pitchFamily="34" charset="-122"/>
                <a:sym typeface="+mn-ea"/>
              </a:rPr>
              <a:t>0</a:t>
            </a:r>
            <a:r>
              <a:rPr lang="zh-CN" altLang="en-US" sz="1800" dirty="0">
                <a:solidFill>
                  <a:schemeClr val="tx2"/>
                </a:solidFill>
                <a:latin typeface="微软雅黑" panose="020B0503020204020204" pitchFamily="34" charset="-122"/>
                <a:ea typeface="微软雅黑" panose="020B0503020204020204" pitchFamily="34" charset="-122"/>
                <a:sym typeface="+mn-ea"/>
              </a:rPr>
              <a:t>项，</a:t>
            </a:r>
            <a:r>
              <a:rPr lang="zh-CN" altLang="en-US" sz="1800" strike="noStrike" noProof="1">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多数为</a:t>
            </a:r>
            <a:r>
              <a:rPr lang="en-US" altLang="zh-CN" sz="1800" strike="noStrike" noProof="1">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800" strike="noStrike" noProof="1">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非标</a:t>
            </a:r>
            <a:r>
              <a:rPr lang="en-US" altLang="zh-CN" sz="1800" strike="noStrike" noProof="1">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800" strike="noStrike" noProof="1">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改造，需要系统控制，对于组织提出了</a:t>
            </a:r>
            <a:r>
              <a:rPr lang="zh-CN" altLang="en-US" sz="1800" strike="noStrike" noProof="1">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挑战。</a:t>
            </a:r>
            <a:endParaRPr lang="zh-CN" altLang="en-US" sz="1800" strike="noStrike" noProof="1">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206815" y="2639843"/>
            <a:ext cx="1755147" cy="1475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200" dirty="0" smtClean="0">
                <a:solidFill>
                  <a:schemeClr val="accent6"/>
                </a:solidFill>
                <a:latin typeface="Broadway" panose="04040905080B02020502" pitchFamily="82" charset="0"/>
                <a:ea typeface="微软雅黑" panose="020B0503020204020204" pitchFamily="34" charset="-122"/>
              </a:rPr>
              <a:t>04</a:t>
            </a:r>
            <a:endParaRPr lang="en-US" altLang="zh-CN" sz="7200" dirty="0">
              <a:solidFill>
                <a:schemeClr val="accent6"/>
              </a:solidFill>
              <a:latin typeface="Broadway" panose="04040905080B02020502" pitchFamily="82" charset="0"/>
              <a:ea typeface="微软雅黑" panose="020B0503020204020204" pitchFamily="34" charset="-122"/>
            </a:endParaRPr>
          </a:p>
          <a:p>
            <a:pPr algn="ctr"/>
            <a:r>
              <a:rPr lang="en-US" altLang="zh-CN" dirty="0">
                <a:solidFill>
                  <a:schemeClr val="accent6"/>
                </a:solidFill>
                <a:latin typeface="Broadway" panose="04040905080B02020502" pitchFamily="82" charset="0"/>
                <a:ea typeface="微软雅黑" panose="020B0503020204020204" pitchFamily="34" charset="-122"/>
              </a:rPr>
              <a:t>PART </a:t>
            </a:r>
            <a:r>
              <a:rPr lang="en-US" altLang="zh-CN" dirty="0">
                <a:solidFill>
                  <a:schemeClr val="accent6"/>
                </a:solidFill>
                <a:latin typeface="Broadway" panose="04040905080B02020502" pitchFamily="82" charset="0"/>
                <a:ea typeface="微软雅黑" panose="020B0503020204020204" pitchFamily="34" charset="-122"/>
              </a:rPr>
              <a:t>THREE</a:t>
            </a:r>
            <a:endParaRPr lang="en-US" altLang="zh-CN" dirty="0">
              <a:solidFill>
                <a:schemeClr val="accent6"/>
              </a:solidFill>
              <a:latin typeface="Broadway" panose="04040905080B02020502" pitchFamily="82" charset="0"/>
              <a:ea typeface="微软雅黑" panose="020B0503020204020204" pitchFamily="34" charset="-122"/>
            </a:endParaRPr>
          </a:p>
        </p:txBody>
      </p:sp>
      <p:sp>
        <p:nvSpPr>
          <p:cNvPr id="6" name="文本占位符 12"/>
          <p:cNvSpPr txBox="1"/>
          <p:nvPr/>
        </p:nvSpPr>
        <p:spPr>
          <a:xfrm>
            <a:off x="4571999" y="2587005"/>
            <a:ext cx="6924675" cy="1581150"/>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179705" indent="-179705" algn="l" rtl="0" eaLnBrk="0" fontAlgn="base" hangingPunct="0">
              <a:lnSpc>
                <a:spcPct val="110000"/>
              </a:lnSpc>
              <a:spcBef>
                <a:spcPts val="500"/>
              </a:spcBef>
              <a:spcAft>
                <a:spcPct val="0"/>
              </a:spcAft>
              <a:buFont typeface="Arial" panose="020B0604020202020204" pitchFamily="34" charset="0"/>
              <a:buChar char="•"/>
              <a:defRPr sz="3200" kern="1200">
                <a:solidFill>
                  <a:schemeClr val="lt1"/>
                </a:solidFill>
                <a:latin typeface="+mn-lt"/>
                <a:ea typeface="+mn-ea"/>
                <a:cs typeface="+mn-cs"/>
              </a:defRPr>
            </a:lvl1pPr>
            <a:lvl2pPr marL="431800" indent="-215900" algn="l" rtl="0" eaLnBrk="0" fontAlgn="base" hangingPunct="0">
              <a:lnSpc>
                <a:spcPct val="110000"/>
              </a:lnSpc>
              <a:spcBef>
                <a:spcPts val="400"/>
              </a:spcBef>
              <a:spcAft>
                <a:spcPct val="0"/>
              </a:spcAft>
              <a:buFont typeface="Arial" panose="020B0604020202020204" pitchFamily="34" charset="0"/>
              <a:buChar char="–"/>
              <a:defRPr sz="1600" kern="1200">
                <a:solidFill>
                  <a:schemeClr val="lt1"/>
                </a:solidFill>
                <a:latin typeface="+mn-lt"/>
                <a:ea typeface="+mn-ea"/>
                <a:cs typeface="+mn-cs"/>
              </a:defRPr>
            </a:lvl2pPr>
            <a:lvl3pPr marL="647700" indent="-179705" algn="l" rtl="0" eaLnBrk="0" fontAlgn="base" hangingPunct="0">
              <a:lnSpc>
                <a:spcPct val="110000"/>
              </a:lnSpc>
              <a:spcBef>
                <a:spcPts val="400"/>
              </a:spcBef>
              <a:spcAft>
                <a:spcPct val="0"/>
              </a:spcAft>
              <a:buFont typeface="Arial" panose="020B0604020202020204" pitchFamily="34" charset="0"/>
              <a:buChar char="•"/>
              <a:defRPr sz="1600" kern="1200">
                <a:solidFill>
                  <a:schemeClr val="lt1"/>
                </a:solidFill>
                <a:latin typeface="+mn-lt"/>
                <a:ea typeface="+mn-ea"/>
                <a:cs typeface="+mn-cs"/>
              </a:defRPr>
            </a:lvl3pPr>
            <a:lvl4pPr marL="863600" indent="-215900" algn="l" rtl="0" eaLnBrk="0" fontAlgn="base" hangingPunct="0">
              <a:lnSpc>
                <a:spcPct val="110000"/>
              </a:lnSpc>
              <a:spcBef>
                <a:spcPts val="400"/>
              </a:spcBef>
              <a:spcAft>
                <a:spcPct val="0"/>
              </a:spcAft>
              <a:buFont typeface="Arial" panose="020B0604020202020204" pitchFamily="34" charset="0"/>
              <a:buChar char="–"/>
              <a:defRPr sz="1600" kern="1200">
                <a:solidFill>
                  <a:schemeClr val="lt1"/>
                </a:solidFill>
                <a:latin typeface="+mn-lt"/>
                <a:ea typeface="+mn-ea"/>
                <a:cs typeface="+mn-cs"/>
              </a:defRPr>
            </a:lvl4pPr>
            <a:lvl5pPr marL="2057400" indent="-228600" algn="l" rtl="0" eaLnBrk="0" fontAlgn="base" hangingPunct="0">
              <a:lnSpc>
                <a:spcPct val="110000"/>
              </a:lnSpc>
              <a:spcBef>
                <a:spcPct val="20000"/>
              </a:spcBef>
              <a:spcAft>
                <a:spcPct val="0"/>
              </a:spcAft>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eaLnBrk="1" hangingPunct="1">
              <a:lnSpc>
                <a:spcPct val="100000"/>
              </a:lnSpc>
              <a:spcBef>
                <a:spcPct val="0"/>
              </a:spcBef>
              <a:buNone/>
            </a:pPr>
            <a:r>
              <a:rPr lang="zh-CN" altLang="en-US" sz="4400" b="1" dirty="0">
                <a:solidFill>
                  <a:schemeClr val="tx2"/>
                </a:solidFill>
                <a:latin typeface="微软雅黑" panose="020B0503020204020204" pitchFamily="34" charset="-122"/>
                <a:ea typeface="微软雅黑" panose="020B0503020204020204" pitchFamily="34" charset="-122"/>
              </a:rPr>
              <a:t>结束语</a:t>
            </a:r>
            <a:endParaRPr lang="zh-CN" altLang="en-US" sz="4400" b="1"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9285" y="1196340"/>
            <a:ext cx="10956290" cy="4523105"/>
          </a:xfrm>
          <a:prstGeom prst="rect">
            <a:avLst/>
          </a:prstGeom>
          <a:noFill/>
        </p:spPr>
        <p:txBody>
          <a:bodyPr wrap="square" rtlCol="0">
            <a:spAutoFit/>
          </a:bodyPr>
          <a:lstStyle/>
          <a:p>
            <a:pPr>
              <a:lnSpc>
                <a:spcPct val="200000"/>
              </a:lnSpc>
            </a:pPr>
            <a:r>
              <a:rPr lang="zh-CN" altLang="en-US" sz="2000" b="1" dirty="0" smtClean="0">
                <a:solidFill>
                  <a:schemeClr val="tx2"/>
                </a:solidFill>
                <a:latin typeface="微软雅黑" panose="020B0503020204020204" pitchFamily="34" charset="-122"/>
                <a:ea typeface="微软雅黑" panose="020B0503020204020204" pitchFamily="34" charset="-122"/>
              </a:rPr>
              <a:t>   </a:t>
            </a:r>
            <a:r>
              <a:rPr lang="zh-CN" altLang="en-US" sz="2400" b="1" dirty="0" smtClean="0">
                <a:solidFill>
                  <a:schemeClr val="tx2"/>
                </a:solidFill>
                <a:latin typeface="微软雅黑" panose="020B0503020204020204" pitchFamily="34" charset="-122"/>
                <a:ea typeface="微软雅黑" panose="020B0503020204020204" pitchFamily="34" charset="-122"/>
              </a:rPr>
              <a:t>    </a:t>
            </a:r>
            <a:r>
              <a:rPr lang="zh-CN" altLang="en-US" sz="2400" b="1" dirty="0">
                <a:solidFill>
                  <a:schemeClr val="tx2"/>
                </a:solidFill>
                <a:latin typeface="微软雅黑" panose="020B0503020204020204" pitchFamily="34" charset="-122"/>
                <a:ea typeface="微软雅黑" panose="020B0503020204020204" pitchFamily="34" charset="-122"/>
              </a:rPr>
              <a:t>大亚湾在文化意识提升、责任落实、资源优化、流程优化、系统化风险管理、新技术应用等方面进行了一些探索</a:t>
            </a:r>
            <a:r>
              <a:rPr lang="zh-CN" altLang="en-US" sz="2400" b="1" dirty="0" smtClean="0">
                <a:solidFill>
                  <a:schemeClr val="tx2"/>
                </a:solidFill>
                <a:latin typeface="微软雅黑" panose="020B0503020204020204" pitchFamily="34" charset="-122"/>
                <a:ea typeface="微软雅黑" panose="020B0503020204020204" pitchFamily="34" charset="-122"/>
              </a:rPr>
              <a:t>，推进</a:t>
            </a:r>
            <a:r>
              <a:rPr lang="zh-CN" altLang="en-US" sz="2400" b="1" dirty="0">
                <a:solidFill>
                  <a:schemeClr val="tx2"/>
                </a:solidFill>
                <a:latin typeface="微软雅黑" panose="020B0503020204020204" pitchFamily="34" charset="-122"/>
                <a:ea typeface="微软雅黑" panose="020B0503020204020204" pitchFamily="34" charset="-122"/>
              </a:rPr>
              <a:t>相关方面的改革和</a:t>
            </a:r>
            <a:r>
              <a:rPr lang="zh-CN" altLang="en-US" sz="2400" b="1" dirty="0" smtClean="0">
                <a:solidFill>
                  <a:schemeClr val="tx2"/>
                </a:solidFill>
                <a:latin typeface="微软雅黑" panose="020B0503020204020204" pitchFamily="34" charset="-122"/>
                <a:ea typeface="微软雅黑" panose="020B0503020204020204" pitchFamily="34" charset="-122"/>
              </a:rPr>
              <a:t>创新，提升公司管理水平。</a:t>
            </a:r>
            <a:endParaRPr lang="zh-CN" altLang="en-US" sz="2400" b="1" dirty="0" smtClean="0">
              <a:solidFill>
                <a:schemeClr val="tx2"/>
              </a:solidFill>
              <a:latin typeface="微软雅黑" panose="020B0503020204020204" pitchFamily="34" charset="-122"/>
              <a:ea typeface="微软雅黑" panose="020B0503020204020204" pitchFamily="34" charset="-122"/>
            </a:endParaRPr>
          </a:p>
          <a:p>
            <a:pPr>
              <a:lnSpc>
                <a:spcPct val="200000"/>
              </a:lnSpc>
            </a:pPr>
            <a:r>
              <a:rPr lang="en-US" altLang="zh-CN" sz="2400" b="1" dirty="0" smtClean="0">
                <a:solidFill>
                  <a:schemeClr val="tx2"/>
                </a:solidFill>
                <a:latin typeface="微软雅黑" panose="020B0503020204020204" pitchFamily="34" charset="-122"/>
                <a:ea typeface="微软雅黑" panose="020B0503020204020204" pitchFamily="34" charset="-122"/>
              </a:rPr>
              <a:t>       “</a:t>
            </a:r>
            <a:r>
              <a:rPr lang="zh-CN" altLang="en-US" sz="2400" b="1" dirty="0" smtClean="0">
                <a:solidFill>
                  <a:schemeClr val="tx2"/>
                </a:solidFill>
                <a:latin typeface="微软雅黑" panose="020B0503020204020204" pitchFamily="34" charset="-122"/>
                <a:ea typeface="微软雅黑" panose="020B0503020204020204" pitchFamily="34" charset="-122"/>
              </a:rPr>
              <a:t>老</a:t>
            </a:r>
            <a:r>
              <a:rPr lang="en-US" altLang="zh-CN" sz="2400" b="1" dirty="0" smtClean="0">
                <a:solidFill>
                  <a:schemeClr val="tx2"/>
                </a:solidFill>
                <a:latin typeface="微软雅黑" panose="020B0503020204020204" pitchFamily="34" charset="-122"/>
                <a:ea typeface="微软雅黑" panose="020B0503020204020204" pitchFamily="34" charset="-122"/>
              </a:rPr>
              <a:t>”</a:t>
            </a:r>
            <a:r>
              <a:rPr lang="zh-CN" altLang="en-US" sz="2400" b="1" dirty="0" smtClean="0">
                <a:solidFill>
                  <a:schemeClr val="tx2"/>
                </a:solidFill>
                <a:latin typeface="微软雅黑" panose="020B0503020204020204" pitchFamily="34" charset="-122"/>
                <a:ea typeface="微软雅黑" panose="020B0503020204020204" pitchFamily="34" charset="-122"/>
              </a:rPr>
              <a:t>电厂不断遇上新问题，但我们始终不忘初心，牢记使命，承担中广核集团长子的历史责任，力争</a:t>
            </a:r>
            <a:r>
              <a:rPr lang="en-US" altLang="zh-CN" sz="2400" b="1" dirty="0" smtClean="0">
                <a:solidFill>
                  <a:schemeClr val="tx2"/>
                </a:solidFill>
                <a:latin typeface="微软雅黑" panose="020B0503020204020204" pitchFamily="34" charset="-122"/>
                <a:ea typeface="微软雅黑" panose="020B0503020204020204" pitchFamily="34" charset="-122"/>
              </a:rPr>
              <a:t>“</a:t>
            </a:r>
            <a:r>
              <a:rPr lang="zh-CN" altLang="en-US" sz="2400" b="1" dirty="0" smtClean="0">
                <a:solidFill>
                  <a:schemeClr val="tx2"/>
                </a:solidFill>
                <a:latin typeface="微软雅黑" panose="020B0503020204020204" pitchFamily="34" charset="-122"/>
                <a:ea typeface="微软雅黑" panose="020B0503020204020204" pitchFamily="34" charset="-122"/>
              </a:rPr>
              <a:t>更安全，更可靠，更经济</a:t>
            </a:r>
            <a:r>
              <a:rPr lang="en-US" altLang="zh-CN" sz="2400" b="1" dirty="0" smtClean="0">
                <a:solidFill>
                  <a:schemeClr val="tx2"/>
                </a:solidFill>
                <a:latin typeface="微软雅黑" panose="020B0503020204020204" pitchFamily="34" charset="-122"/>
                <a:ea typeface="微软雅黑" panose="020B0503020204020204" pitchFamily="34" charset="-122"/>
              </a:rPr>
              <a:t>”</a:t>
            </a:r>
            <a:r>
              <a:rPr lang="zh-CN" altLang="en-US" sz="2400" b="1" dirty="0" smtClean="0">
                <a:solidFill>
                  <a:schemeClr val="tx2"/>
                </a:solidFill>
                <a:latin typeface="微软雅黑" panose="020B0503020204020204" pitchFamily="34" charset="-122"/>
                <a:ea typeface="微软雅黑" panose="020B0503020204020204" pitchFamily="34" charset="-122"/>
              </a:rPr>
              <a:t>。通过使命引领，</a:t>
            </a:r>
            <a:r>
              <a:rPr lang="zh-CN" altLang="en-US" sz="2400" b="1" dirty="0" smtClean="0">
                <a:solidFill>
                  <a:schemeClr val="tx2"/>
                </a:solidFill>
                <a:latin typeface="微软雅黑" panose="020B0503020204020204" pitchFamily="34" charset="-122"/>
                <a:ea typeface="微软雅黑" panose="020B0503020204020204" pitchFamily="34" charset="-122"/>
                <a:sym typeface="+mn-ea"/>
              </a:rPr>
              <a:t>团队</a:t>
            </a:r>
            <a:r>
              <a:rPr lang="zh-CN" altLang="en-US" sz="2400" b="1" dirty="0" smtClean="0">
                <a:solidFill>
                  <a:schemeClr val="tx2"/>
                </a:solidFill>
                <a:latin typeface="微软雅黑" panose="020B0503020204020204" pitchFamily="34" charset="-122"/>
                <a:ea typeface="微软雅黑" panose="020B0503020204020204" pitchFamily="34" charset="-122"/>
              </a:rPr>
              <a:t>激发，</a:t>
            </a:r>
            <a:r>
              <a:rPr lang="zh-CN" altLang="en-US" sz="2400" b="1" dirty="0" smtClean="0">
                <a:solidFill>
                  <a:schemeClr val="tx2"/>
                </a:solidFill>
                <a:latin typeface="微软雅黑" panose="020B0503020204020204" pitchFamily="34" charset="-122"/>
                <a:ea typeface="微软雅黑" panose="020B0503020204020204" pitchFamily="34" charset="-122"/>
              </a:rPr>
              <a:t>守正创新，抓住双区建设的历史机遇，</a:t>
            </a:r>
            <a:r>
              <a:rPr lang="zh-CN" altLang="en-US" sz="2400" b="1" dirty="0" smtClean="0">
                <a:solidFill>
                  <a:schemeClr val="tx2"/>
                </a:solidFill>
                <a:latin typeface="微软雅黑" panose="020B0503020204020204" pitchFamily="34" charset="-122"/>
                <a:ea typeface="微软雅黑" panose="020B0503020204020204" pitchFamily="34" charset="-122"/>
              </a:rPr>
              <a:t>全力为核电事业做出新的</a:t>
            </a:r>
            <a:r>
              <a:rPr lang="zh-CN" altLang="en-US" sz="2400" b="1" dirty="0" smtClean="0">
                <a:solidFill>
                  <a:schemeClr val="tx2"/>
                </a:solidFill>
                <a:latin typeface="微软雅黑" panose="020B0503020204020204" pitchFamily="34" charset="-122"/>
                <a:ea typeface="微软雅黑" panose="020B0503020204020204" pitchFamily="34" charset="-122"/>
              </a:rPr>
              <a:t>贡献。</a:t>
            </a:r>
            <a:endParaRPr lang="zh-CN" altLang="en-US" sz="2400" b="1" dirty="0" smtClean="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715243" y="2909888"/>
            <a:ext cx="6892925" cy="1038225"/>
          </a:xfrm>
        </p:spPr>
        <p:txBody>
          <a:bodyPr vert="horz" wrap="square" lIns="0" tIns="45720" rIns="108000" bIns="45720" anchor="t"/>
          <a:lstStyle/>
          <a:p>
            <a:pPr eaLnBrk="1" hangingPunct="1">
              <a:buClrTx/>
              <a:buSzTx/>
              <a:buFontTx/>
            </a:pPr>
            <a:r>
              <a:rPr lang="zh-CN" altLang="en-US" sz="4000" kern="1200" dirty="0" smtClean="0">
                <a:latin typeface="方正兰亭中黑_GBK" panose="02000000000000000000" pitchFamily="2" charset="-122"/>
                <a:ea typeface="方正兰亭中黑_GBK" panose="02000000000000000000" pitchFamily="2" charset="-122"/>
              </a:rPr>
              <a:t>谢 谢</a:t>
            </a:r>
            <a:r>
              <a:rPr lang="en-US" altLang="zh-CN" sz="1800" kern="1200" dirty="0" smtClean="0">
                <a:latin typeface="+mj-lt"/>
                <a:cs typeface="+mj-cs"/>
              </a:rPr>
              <a:t> </a:t>
            </a:r>
            <a:endParaRPr lang="zh-CN" altLang="en-US" sz="1800" kern="1200" dirty="0">
              <a:latin typeface="+mj-lt"/>
              <a:cs typeface="+mj-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solidFill>
            <a:schemeClr val="tx1"/>
          </a:solidFill>
        </p:spPr>
        <p:txBody>
          <a:bodyPr/>
          <a:lstStyle/>
          <a:p>
            <a:r>
              <a:rPr lang="en-US" altLang="zh-CN" sz="2400" dirty="0">
                <a:solidFill>
                  <a:schemeClr val="bg1"/>
                </a:solidFill>
              </a:rPr>
              <a:t>1</a:t>
            </a:r>
            <a:r>
              <a:rPr sz="2400" dirty="0">
                <a:solidFill>
                  <a:schemeClr val="bg1"/>
                </a:solidFill>
              </a:rPr>
              <a:t>，</a:t>
            </a:r>
            <a:r>
              <a:rPr lang="zh-CN" altLang="en-US" sz="2400" dirty="0">
                <a:solidFill>
                  <a:schemeClr val="bg1"/>
                </a:solidFill>
              </a:rPr>
              <a:t>领导承诺</a:t>
            </a:r>
            <a:endParaRPr lang="zh-CN" altLang="en-US" sz="2400" dirty="0">
              <a:solidFill>
                <a:schemeClr val="bg1"/>
              </a:solidFill>
            </a:endParaRPr>
          </a:p>
        </p:txBody>
      </p:sp>
      <p:pic>
        <p:nvPicPr>
          <p:cNvPr id="2" name="图片 1"/>
          <p:cNvPicPr>
            <a:picLocks noChangeAspect="1"/>
          </p:cNvPicPr>
          <p:nvPr/>
        </p:nvPicPr>
        <p:blipFill>
          <a:blip r:embed="rId1"/>
          <a:stretch>
            <a:fillRect/>
          </a:stretch>
        </p:blipFill>
        <p:spPr>
          <a:xfrm>
            <a:off x="7536180" y="1557020"/>
            <a:ext cx="3373755" cy="4781550"/>
          </a:xfrm>
          <a:prstGeom prst="rect">
            <a:avLst/>
          </a:prstGeom>
        </p:spPr>
      </p:pic>
      <p:sp>
        <p:nvSpPr>
          <p:cNvPr id="100" name="文本框 99"/>
          <p:cNvSpPr txBox="1"/>
          <p:nvPr/>
        </p:nvSpPr>
        <p:spPr>
          <a:xfrm>
            <a:off x="911225" y="1772920"/>
            <a:ext cx="5982970" cy="3784600"/>
          </a:xfrm>
          <a:prstGeom prst="rect">
            <a:avLst/>
          </a:prstGeom>
          <a:noFill/>
          <a:ln w="9525">
            <a:noFill/>
          </a:ln>
        </p:spPr>
        <p:txBody>
          <a:bodyPr wrap="square">
            <a:spAutoFit/>
          </a:bodyPr>
          <a:p>
            <a:r>
              <a:rPr lang="zh-CN" sz="2400" b="1">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公司政策层安全文化承诺</a:t>
            </a:r>
            <a:r>
              <a:rPr lang="en-US"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 </a:t>
            </a:r>
            <a:r>
              <a:rPr lang="en-US" sz="2400">
                <a:latin typeface="微软雅黑" panose="020B0503020204020204" pitchFamily="34" charset="-122"/>
                <a:ea typeface="微软雅黑" panose="020B0503020204020204" pitchFamily="34" charset="-122"/>
                <a:cs typeface="微软雅黑" panose="020B0503020204020204" pitchFamily="34" charset="-122"/>
              </a:rPr>
              <a:t> </a:t>
            </a:r>
            <a:endParaRPr lang="zh-CN" sz="240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r>
              <a:rPr lang="zh-CN" sz="2400">
                <a:latin typeface="微软雅黑" panose="020B0503020204020204" pitchFamily="34" charset="-122"/>
                <a:ea typeface="微软雅黑" panose="020B0503020204020204" pitchFamily="34" charset="-122"/>
                <a:cs typeface="微软雅黑" panose="020B0503020204020204" pitchFamily="34" charset="-122"/>
              </a:rPr>
              <a:t>公司董事长发布安全文化政策声明，坚持“安全第一、质量第一、追求卓越”的基本原则，坚持“诚信透明”为安全文化建设基础，明确公司安全文化建设主要方向，在政策层面指导各部门开展安全文化推进工作，践行“严慎细实”工作作风，切实履行核安全责任。</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solidFill>
            <a:schemeClr val="tx1"/>
          </a:solidFill>
        </p:spPr>
        <p:txBody>
          <a:bodyPr/>
          <a:lstStyle/>
          <a:p>
            <a:r>
              <a:rPr lang="en-US" altLang="zh-CN" sz="2400" dirty="0">
                <a:solidFill>
                  <a:schemeClr val="bg1"/>
                </a:solidFill>
              </a:rPr>
              <a:t>2</a:t>
            </a:r>
            <a:r>
              <a:rPr sz="2400" dirty="0">
                <a:solidFill>
                  <a:schemeClr val="bg1"/>
                </a:solidFill>
              </a:rPr>
              <a:t>，</a:t>
            </a:r>
            <a:r>
              <a:rPr lang="en-US" altLang="zh-CN" sz="2400" dirty="0">
                <a:solidFill>
                  <a:schemeClr val="bg1"/>
                </a:solidFill>
              </a:rPr>
              <a:t> </a:t>
            </a:r>
            <a:r>
              <a:rPr lang="zh-CN" altLang="en-US" sz="2400" dirty="0">
                <a:solidFill>
                  <a:schemeClr val="bg1"/>
                </a:solidFill>
              </a:rPr>
              <a:t>组织保障</a:t>
            </a:r>
            <a:endParaRPr lang="zh-CN" altLang="en-US" sz="2400" dirty="0">
              <a:solidFill>
                <a:schemeClr val="bg1"/>
              </a:solidFill>
            </a:endParaRPr>
          </a:p>
        </p:txBody>
      </p:sp>
      <p:pic>
        <p:nvPicPr>
          <p:cNvPr id="2" name="图片 1"/>
          <p:cNvPicPr>
            <a:picLocks noChangeAspect="1"/>
          </p:cNvPicPr>
          <p:nvPr/>
        </p:nvPicPr>
        <p:blipFill>
          <a:blip r:embed="rId1"/>
          <a:stretch>
            <a:fillRect/>
          </a:stretch>
        </p:blipFill>
        <p:spPr>
          <a:xfrm>
            <a:off x="6311900" y="2060575"/>
            <a:ext cx="5694680" cy="3441065"/>
          </a:xfrm>
          <a:prstGeom prst="rect">
            <a:avLst/>
          </a:prstGeom>
          <a:noFill/>
          <a:ln>
            <a:noFill/>
          </a:ln>
        </p:spPr>
      </p:pic>
      <p:sp>
        <p:nvSpPr>
          <p:cNvPr id="100" name="文本框 99"/>
          <p:cNvSpPr txBox="1"/>
          <p:nvPr/>
        </p:nvSpPr>
        <p:spPr>
          <a:xfrm>
            <a:off x="479425" y="1340803"/>
            <a:ext cx="5080000" cy="683895"/>
          </a:xfrm>
          <a:prstGeom prst="rect">
            <a:avLst/>
          </a:prstGeom>
          <a:noFill/>
          <a:ln w="9525">
            <a:noFill/>
          </a:ln>
        </p:spPr>
        <p:txBody>
          <a:bodyPr>
            <a:spAutoFit/>
          </a:bodyPr>
          <a:p>
            <a:r>
              <a:rPr lang="zh-CN" sz="2800" b="1">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建立安全文化</a:t>
            </a:r>
            <a:r>
              <a:rPr lang="zh-CN" sz="2800" b="1">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逐级推进组织</a:t>
            </a:r>
            <a:r>
              <a:rPr lang="en-US" sz="1050">
                <a:solidFill>
                  <a:srgbClr val="2D3745"/>
                </a:solidFill>
                <a:latin typeface="Calibri" panose="020F0502020204030204" pitchFamily="34" charset="0"/>
                <a:ea typeface="微软雅黑" panose="020B0503020204020204" pitchFamily="34" charset="-122"/>
                <a:cs typeface="Times New Roman" panose="02020603050405020304" pitchFamily="18" charset="0"/>
              </a:rPr>
              <a:t> </a:t>
            </a:r>
            <a:endParaRPr lang="zh-CN" altLang="en-US"/>
          </a:p>
        </p:txBody>
      </p:sp>
      <p:sp>
        <p:nvSpPr>
          <p:cNvPr id="101" name="文本框 100"/>
          <p:cNvSpPr txBox="1"/>
          <p:nvPr/>
        </p:nvSpPr>
        <p:spPr>
          <a:xfrm>
            <a:off x="407035" y="1701165"/>
            <a:ext cx="5967730" cy="4892675"/>
          </a:xfrm>
          <a:prstGeom prst="rect">
            <a:avLst/>
          </a:prstGeom>
          <a:noFill/>
          <a:ln w="9525">
            <a:noFill/>
          </a:ln>
        </p:spPr>
        <p:txBody>
          <a:bodyPr wrap="square">
            <a:spAutoFit/>
          </a:bodyPr>
          <a:p>
            <a:endParaRPr lang="zh-CN" sz="240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r>
              <a:rPr lang="zh-CN" sz="2400">
                <a:latin typeface="微软雅黑" panose="020B0503020204020204" pitchFamily="34" charset="-122"/>
                <a:ea typeface="微软雅黑" panose="020B0503020204020204" pitchFamily="34" charset="-122"/>
                <a:cs typeface="微软雅黑" panose="020B0503020204020204" pitchFamily="34" charset="-122"/>
              </a:rPr>
              <a:t>公司安全文化推进组织分为领导小组、推进小组和部门落地三个层级。</a:t>
            </a:r>
            <a:endParaRPr lang="zh-CN" sz="24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buFont typeface="Wingdings" panose="05000000000000000000" charset="0"/>
              <a:buChar char="ü"/>
            </a:pPr>
            <a:r>
              <a:rPr lang="zh-CN" sz="2400">
                <a:latin typeface="微软雅黑" panose="020B0503020204020204" pitchFamily="34" charset="-122"/>
                <a:ea typeface="微软雅黑" panose="020B0503020204020204" pitchFamily="34" charset="-122"/>
                <a:cs typeface="微软雅黑" panose="020B0503020204020204" pitchFamily="34" charset="-122"/>
              </a:rPr>
              <a:t>领导小组负责安全文化建设总体方向、规划以及年度工作重点；</a:t>
            </a:r>
            <a:endParaRPr lang="zh-CN" sz="24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buFont typeface="Wingdings" panose="05000000000000000000" charset="0"/>
              <a:buChar char="ü"/>
            </a:pPr>
            <a:r>
              <a:rPr lang="zh-CN" sz="2400">
                <a:latin typeface="微软雅黑" panose="020B0503020204020204" pitchFamily="34" charset="-122"/>
                <a:ea typeface="微软雅黑" panose="020B0503020204020204" pitchFamily="34" charset="-122"/>
                <a:cs typeface="微软雅黑" panose="020B0503020204020204" pitchFamily="34" charset="-122"/>
              </a:rPr>
              <a:t>推进小组负责安全文化相关行动的跟踪</a:t>
            </a:r>
            <a:r>
              <a:rPr lang="zh-CN" sz="2400">
                <a:latin typeface="微软雅黑" panose="020B0503020204020204" pitchFamily="34" charset="-122"/>
                <a:ea typeface="微软雅黑" panose="020B0503020204020204" pitchFamily="34" charset="-122"/>
                <a:cs typeface="微软雅黑" panose="020B0503020204020204" pitchFamily="34" charset="-122"/>
              </a:rPr>
              <a:t>督导，为公司安全文化建设建言献策；</a:t>
            </a:r>
            <a:endParaRPr lang="zh-CN" sz="24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buFont typeface="Wingdings" panose="05000000000000000000" charset="0"/>
              <a:buChar char="ü"/>
            </a:pPr>
            <a:r>
              <a:rPr lang="zh-CN" sz="2400">
                <a:latin typeface="微软雅黑" panose="020B0503020204020204" pitchFamily="34" charset="-122"/>
                <a:ea typeface="微软雅黑" panose="020B0503020204020204" pitchFamily="34" charset="-122"/>
                <a:cs typeface="微软雅黑" panose="020B0503020204020204" pitchFamily="34" charset="-122"/>
              </a:rPr>
              <a:t>各部门作为安全文化建设实施单位，结合部门特点落实公司安全文化建设要求，激励个人、探测</a:t>
            </a:r>
            <a:r>
              <a:rPr lang="zh-CN" sz="2400">
                <a:latin typeface="微软雅黑" panose="020B0503020204020204" pitchFamily="34" charset="-122"/>
                <a:ea typeface="微软雅黑" panose="020B0503020204020204" pitchFamily="34" charset="-122"/>
                <a:cs typeface="微软雅黑" panose="020B0503020204020204" pitchFamily="34" charset="-122"/>
              </a:rPr>
              <a:t>弱项等。</a:t>
            </a:r>
            <a:endParaRPr lang="zh-CN" sz="24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r>
              <a:rPr lang="zh-CN" sz="2400">
                <a:latin typeface="微软雅黑" panose="020B0503020204020204" pitchFamily="34" charset="-122"/>
                <a:ea typeface="微软雅黑" panose="020B0503020204020204" pitchFamily="34" charset="-122"/>
                <a:cs typeface="微软雅黑" panose="020B0503020204020204" pitchFamily="34" charset="-122"/>
              </a:rPr>
              <a:t>各组织的成员及负责人由组织</a:t>
            </a:r>
            <a:r>
              <a:rPr lang="en-US" sz="2400">
                <a:latin typeface="微软雅黑" panose="020B0503020204020204" pitchFamily="34" charset="-122"/>
                <a:ea typeface="微软雅黑" panose="020B0503020204020204" pitchFamily="34" charset="-122"/>
                <a:cs typeface="微软雅黑" panose="020B0503020204020204" pitchFamily="34" charset="-122"/>
              </a:rPr>
              <a:t>“</a:t>
            </a:r>
            <a:r>
              <a:rPr lang="zh-CN" sz="2400">
                <a:latin typeface="微软雅黑" panose="020B0503020204020204" pitchFamily="34" charset="-122"/>
                <a:ea typeface="微软雅黑" panose="020B0503020204020204" pitchFamily="34" charset="-122"/>
                <a:cs typeface="微软雅黑" panose="020B0503020204020204" pitchFamily="34" charset="-122"/>
              </a:rPr>
              <a:t>一把手</a:t>
            </a:r>
            <a:r>
              <a:rPr lang="en-US" sz="2400">
                <a:latin typeface="微软雅黑" panose="020B0503020204020204" pitchFamily="34" charset="-122"/>
                <a:ea typeface="微软雅黑" panose="020B0503020204020204" pitchFamily="34" charset="-122"/>
                <a:cs typeface="微软雅黑" panose="020B0503020204020204" pitchFamily="34" charset="-122"/>
              </a:rPr>
              <a:t>”</a:t>
            </a:r>
            <a:r>
              <a:rPr lang="zh-CN" sz="2400">
                <a:latin typeface="微软雅黑" panose="020B0503020204020204" pitchFamily="34" charset="-122"/>
                <a:ea typeface="微软雅黑" panose="020B0503020204020204" pitchFamily="34" charset="-122"/>
                <a:cs typeface="微软雅黑" panose="020B0503020204020204" pitchFamily="34" charset="-122"/>
              </a:rPr>
              <a:t>担任，确保安全文化能够有效推进和落地。</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solidFill>
            <a:schemeClr val="tx1"/>
          </a:solidFill>
        </p:spPr>
        <p:txBody>
          <a:bodyPr/>
          <a:lstStyle/>
          <a:p>
            <a:r>
              <a:rPr lang="en-US" altLang="zh-CN" sz="2400" dirty="0">
                <a:solidFill>
                  <a:schemeClr val="bg1"/>
                </a:solidFill>
              </a:rPr>
              <a:t>3</a:t>
            </a:r>
            <a:r>
              <a:rPr sz="2400" dirty="0">
                <a:solidFill>
                  <a:schemeClr val="bg1"/>
                </a:solidFill>
              </a:rPr>
              <a:t>，</a:t>
            </a:r>
            <a:r>
              <a:rPr lang="en-US" altLang="zh-CN" sz="2400" dirty="0">
                <a:solidFill>
                  <a:schemeClr val="bg1"/>
                </a:solidFill>
              </a:rPr>
              <a:t> </a:t>
            </a:r>
            <a:r>
              <a:rPr lang="zh-CN" altLang="en-US" sz="2400" dirty="0">
                <a:solidFill>
                  <a:schemeClr val="bg1"/>
                </a:solidFill>
              </a:rPr>
              <a:t>形式多样</a:t>
            </a:r>
            <a:endParaRPr lang="zh-CN" altLang="en-US" sz="2400" dirty="0">
              <a:solidFill>
                <a:schemeClr val="bg1"/>
              </a:solidFill>
            </a:endParaRPr>
          </a:p>
        </p:txBody>
      </p:sp>
      <p:sp>
        <p:nvSpPr>
          <p:cNvPr id="5" name="文本框 4"/>
          <p:cNvSpPr txBox="1"/>
          <p:nvPr/>
        </p:nvSpPr>
        <p:spPr>
          <a:xfrm>
            <a:off x="551180" y="1412875"/>
            <a:ext cx="11283315" cy="1568450"/>
          </a:xfrm>
          <a:prstGeom prst="rect">
            <a:avLst/>
          </a:prstGeom>
          <a:noFill/>
          <a:ln w="9525">
            <a:noFill/>
          </a:ln>
        </p:spPr>
        <p:txBody>
          <a:bodyPr wrap="square">
            <a:spAutoFit/>
          </a:bodyPr>
          <a:p>
            <a:r>
              <a:rPr lang="en-US" altLang="zh-CN" sz="2400" b="1">
                <a:solidFill>
                  <a:srgbClr val="2D3745"/>
                </a:solidFill>
                <a:latin typeface="微软雅黑" panose="020B0503020204020204" pitchFamily="34" charset="-122"/>
                <a:ea typeface="微软雅黑" panose="020B0503020204020204" pitchFamily="34" charset="-122"/>
              </a:rPr>
              <a:t>3.1</a:t>
            </a:r>
            <a:r>
              <a:rPr lang="zh-CN" sz="2400" b="1">
                <a:solidFill>
                  <a:srgbClr val="2D3745"/>
                </a:solidFill>
                <a:latin typeface="微软雅黑" panose="020B0503020204020204" pitchFamily="34" charset="-122"/>
                <a:ea typeface="微软雅黑" panose="020B0503020204020204" pitchFamily="34" charset="-122"/>
              </a:rPr>
              <a:t>公司安全文化研讨会</a:t>
            </a:r>
            <a:endParaRPr lang="zh-CN" sz="2400">
              <a:latin typeface="微软雅黑" panose="020B0503020204020204" pitchFamily="34" charset="-122"/>
              <a:ea typeface="微软雅黑" panose="020B0503020204020204" pitchFamily="34" charset="-122"/>
            </a:endParaRPr>
          </a:p>
          <a:p>
            <a:r>
              <a:rPr lang="en-US" altLang="zh-CN" sz="2400">
                <a:latin typeface="微软雅黑" panose="020B0503020204020204" pitchFamily="34" charset="-122"/>
                <a:ea typeface="微软雅黑" panose="020B0503020204020204" pitchFamily="34" charset="-122"/>
              </a:rPr>
              <a:t>     </a:t>
            </a:r>
            <a:r>
              <a:rPr lang="zh-CN" sz="2400">
                <a:latin typeface="微软雅黑" panose="020B0503020204020204" pitchFamily="34" charset="-122"/>
                <a:ea typeface="微软雅黑" panose="020B0503020204020204" pitchFamily="34" charset="-122"/>
              </a:rPr>
              <a:t>公司每年举办一次安全文化研讨会，管理层</a:t>
            </a:r>
            <a:r>
              <a:rPr lang="zh-CN" sz="2400" b="1">
                <a:latin typeface="微软雅黑" panose="020B0503020204020204" pitchFamily="34" charset="-122"/>
                <a:ea typeface="微软雅黑" panose="020B0503020204020204" pitchFamily="34" charset="-122"/>
              </a:rPr>
              <a:t>紧扣</a:t>
            </a:r>
            <a:r>
              <a:rPr lang="zh-CN" sz="2400">
                <a:latin typeface="微软雅黑" panose="020B0503020204020204" pitchFamily="34" charset="-122"/>
                <a:ea typeface="微软雅黑" panose="020B0503020204020204" pitchFamily="34" charset="-122"/>
              </a:rPr>
              <a:t>电厂近期发生的典型案例进行自我剖析、自我反思，聚焦安全找差距、提策略、践承诺，坚持刀刃向内不松劲，避免自满、低标准等核安全文化弱化征兆，坚持正确业绩观，提升安全管理水平</a:t>
            </a:r>
            <a:r>
              <a:rPr lang="zh-CN" sz="1100">
                <a:ea typeface="宋体" panose="02010600030101010101" pitchFamily="2" charset="-122"/>
              </a:rPr>
              <a:t>。</a:t>
            </a:r>
            <a:endParaRPr lang="zh-CN" altLang="en-US"/>
          </a:p>
        </p:txBody>
      </p:sp>
      <p:pic>
        <p:nvPicPr>
          <p:cNvPr id="12" name="图片 1"/>
          <p:cNvPicPr>
            <a:picLocks noChangeAspect="1"/>
          </p:cNvPicPr>
          <p:nvPr/>
        </p:nvPicPr>
        <p:blipFill>
          <a:blip r:embed="rId1"/>
          <a:stretch>
            <a:fillRect/>
          </a:stretch>
        </p:blipFill>
        <p:spPr>
          <a:xfrm>
            <a:off x="247650" y="3284855"/>
            <a:ext cx="5821045" cy="2503805"/>
          </a:xfrm>
          <a:prstGeom prst="rect">
            <a:avLst/>
          </a:prstGeom>
          <a:effectLst>
            <a:outerShdw blurRad="50800" dist="38100" algn="l" rotWithShape="0">
              <a:srgbClr val="C00000">
                <a:alpha val="40000"/>
              </a:srgbClr>
            </a:outerShdw>
          </a:effectLst>
        </p:spPr>
      </p:pic>
      <p:pic>
        <p:nvPicPr>
          <p:cNvPr id="13" name="图片 3"/>
          <p:cNvPicPr>
            <a:picLocks noChangeAspect="1"/>
          </p:cNvPicPr>
          <p:nvPr/>
        </p:nvPicPr>
        <p:blipFill>
          <a:blip r:embed="rId2"/>
          <a:stretch>
            <a:fillRect/>
          </a:stretch>
        </p:blipFill>
        <p:spPr>
          <a:xfrm>
            <a:off x="6743700" y="3213100"/>
            <a:ext cx="4936490" cy="2576195"/>
          </a:xfrm>
          <a:prstGeom prst="rect">
            <a:avLst/>
          </a:prstGeom>
          <a:effectLst>
            <a:outerShdw blurRad="50800" dist="38100" algn="l" rotWithShape="0">
              <a:srgbClr val="C00000">
                <a:alpha val="40000"/>
              </a:srgbClr>
            </a:outerShdw>
          </a:effectLst>
        </p:spPr>
      </p:pic>
      <p:sp>
        <p:nvSpPr>
          <p:cNvPr id="14" name="文本框 13"/>
          <p:cNvSpPr txBox="1"/>
          <p:nvPr/>
        </p:nvSpPr>
        <p:spPr>
          <a:xfrm>
            <a:off x="1055370" y="6021070"/>
            <a:ext cx="3854450" cy="398780"/>
          </a:xfrm>
          <a:prstGeom prst="rect">
            <a:avLst/>
          </a:prstGeom>
          <a:solidFill>
            <a:schemeClr val="tx1"/>
          </a:solidFill>
          <a:ln w="9525">
            <a:noFill/>
          </a:ln>
        </p:spPr>
        <p:txBody>
          <a:bodyPr wrap="square">
            <a:spAutoFit/>
            <a:scene3d>
              <a:camera prst="orthographicFront"/>
              <a:lightRig rig="threePt" dir="t"/>
            </a:scene3d>
          </a:bodyPr>
          <a:p>
            <a:r>
              <a:rPr lang="en-US" sz="2000">
                <a:solidFill>
                  <a:schemeClr val="bg1"/>
                </a:solidFill>
                <a:effectLst>
                  <a:outerShdw blurRad="38100" dist="19050" dir="2700000" algn="tl" rotWithShape="0">
                    <a:schemeClr val="dk1">
                      <a:alpha val="40000"/>
                    </a:schemeClr>
                  </a:outerShdw>
                </a:effectLst>
                <a:latin typeface="+mj-ea"/>
                <a:ea typeface="+mj-ea"/>
                <a:cs typeface="+mj-ea"/>
              </a:rPr>
              <a:t>2021</a:t>
            </a:r>
            <a:r>
              <a:rPr lang="zh-CN" sz="2000">
                <a:solidFill>
                  <a:schemeClr val="bg1"/>
                </a:solidFill>
                <a:effectLst>
                  <a:outerShdw blurRad="38100" dist="19050" dir="2700000" algn="tl" rotWithShape="0">
                    <a:schemeClr val="dk1">
                      <a:alpha val="40000"/>
                    </a:schemeClr>
                  </a:outerShdw>
                </a:effectLst>
                <a:latin typeface="+mj-ea"/>
                <a:ea typeface="+mj-ea"/>
                <a:cs typeface="+mj-ea"/>
              </a:rPr>
              <a:t>年公司安全文化研讨会现场</a:t>
            </a:r>
            <a:endParaRPr lang="zh-CN" altLang="en-US" sz="2000">
              <a:solidFill>
                <a:schemeClr val="bg1"/>
              </a:solidFill>
              <a:effectLst>
                <a:outerShdw blurRad="38100" dist="19050" dir="2700000" algn="tl" rotWithShape="0">
                  <a:schemeClr val="dk1">
                    <a:alpha val="40000"/>
                  </a:schemeClr>
                </a:outerShdw>
              </a:effectLst>
              <a:latin typeface="+mj-ea"/>
              <a:ea typeface="+mj-ea"/>
              <a:cs typeface="+mj-ea"/>
            </a:endParaRPr>
          </a:p>
        </p:txBody>
      </p:sp>
      <p:sp>
        <p:nvSpPr>
          <p:cNvPr id="15" name="文本框 14"/>
          <p:cNvSpPr txBox="1"/>
          <p:nvPr/>
        </p:nvSpPr>
        <p:spPr>
          <a:xfrm>
            <a:off x="7392035" y="6021070"/>
            <a:ext cx="3854450" cy="398780"/>
          </a:xfrm>
          <a:prstGeom prst="rect">
            <a:avLst/>
          </a:prstGeom>
          <a:solidFill>
            <a:schemeClr val="tx1"/>
          </a:solidFill>
          <a:ln w="9525">
            <a:noFill/>
          </a:ln>
        </p:spPr>
        <p:txBody>
          <a:bodyPr wrap="square">
            <a:spAutoFit/>
            <a:scene3d>
              <a:camera prst="orthographicFront"/>
              <a:lightRig rig="threePt" dir="t"/>
            </a:scene3d>
          </a:bodyPr>
          <a:p>
            <a:r>
              <a:rPr lang="en-US" sz="2000">
                <a:solidFill>
                  <a:schemeClr val="bg1"/>
                </a:solidFill>
                <a:effectLst>
                  <a:outerShdw blurRad="38100" dist="19050" dir="2700000" algn="tl" rotWithShape="0">
                    <a:schemeClr val="dk1">
                      <a:alpha val="40000"/>
                    </a:schemeClr>
                  </a:outerShdw>
                </a:effectLst>
                <a:latin typeface="+mj-ea"/>
                <a:ea typeface="+mj-ea"/>
                <a:cs typeface="+mj-ea"/>
              </a:rPr>
              <a:t>2022</a:t>
            </a:r>
            <a:r>
              <a:rPr lang="zh-CN" sz="2000">
                <a:solidFill>
                  <a:schemeClr val="bg1"/>
                </a:solidFill>
                <a:effectLst>
                  <a:outerShdw blurRad="38100" dist="19050" dir="2700000" algn="tl" rotWithShape="0">
                    <a:schemeClr val="dk1">
                      <a:alpha val="40000"/>
                    </a:schemeClr>
                  </a:outerShdw>
                </a:effectLst>
                <a:latin typeface="+mj-ea"/>
                <a:ea typeface="+mj-ea"/>
                <a:cs typeface="+mj-ea"/>
              </a:rPr>
              <a:t>年公司安全文化研讨会现场</a:t>
            </a:r>
            <a:endParaRPr lang="zh-CN" altLang="en-US" sz="2000">
              <a:solidFill>
                <a:schemeClr val="bg1"/>
              </a:solidFill>
              <a:effectLst>
                <a:outerShdw blurRad="38100" dist="19050" dir="2700000" algn="tl" rotWithShape="0">
                  <a:schemeClr val="dk1">
                    <a:alpha val="40000"/>
                  </a:schemeClr>
                </a:outerShdw>
              </a:effectLst>
              <a:latin typeface="+mj-ea"/>
              <a:ea typeface="+mj-ea"/>
              <a:cs typeface="+mj-ea"/>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551180" y="1556068"/>
            <a:ext cx="5080000" cy="3046095"/>
          </a:xfrm>
          <a:prstGeom prst="rect">
            <a:avLst/>
          </a:prstGeom>
          <a:noFill/>
          <a:ln w="9525">
            <a:noFill/>
          </a:ln>
        </p:spPr>
        <p:txBody>
          <a:bodyPr>
            <a:spAutoFit/>
          </a:bodyPr>
          <a:p>
            <a:r>
              <a:rPr lang="en-US" sz="2400" b="1">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3.2</a:t>
            </a:r>
            <a:r>
              <a:rPr lang="zh-CN" sz="2400" b="1">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、公司安全文化沙龙</a:t>
            </a:r>
            <a:endParaRPr lang="en-US"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sz="2400">
                <a:latin typeface="微软雅黑" panose="020B0503020204020204" pitchFamily="34" charset="-122"/>
                <a:ea typeface="微软雅黑" panose="020B0503020204020204" pitchFamily="34" charset="-122"/>
              </a:rPr>
              <a:t>  公司不定期开展安全文化沙龙活动，搭建管理经验分享与研讨平台，就日常生产管理中的经验、难题、安全文化、领导力等专项进行实践经验和观点分享，激发和拓展新任领导干部的管理思路，群策群力解决实际问题，提升安全管理能力</a:t>
            </a:r>
            <a:r>
              <a:rPr lang="zh-CN"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7"/>
          <p:cNvPicPr>
            <a:picLocks noChangeAspect="1"/>
          </p:cNvPicPr>
          <p:nvPr/>
        </p:nvPicPr>
        <p:blipFill>
          <a:blip r:embed="rId1"/>
          <a:stretch>
            <a:fillRect/>
          </a:stretch>
        </p:blipFill>
        <p:spPr>
          <a:xfrm>
            <a:off x="5935980" y="1517015"/>
            <a:ext cx="5582285" cy="3353435"/>
          </a:xfrm>
          <a:prstGeom prst="rect">
            <a:avLst/>
          </a:prstGeom>
        </p:spPr>
      </p:pic>
      <p:sp>
        <p:nvSpPr>
          <p:cNvPr id="14" name="文本框 13"/>
          <p:cNvSpPr txBox="1"/>
          <p:nvPr/>
        </p:nvSpPr>
        <p:spPr>
          <a:xfrm>
            <a:off x="6816090" y="4869180"/>
            <a:ext cx="3854450" cy="398780"/>
          </a:xfrm>
          <a:prstGeom prst="rect">
            <a:avLst/>
          </a:prstGeom>
          <a:solidFill>
            <a:schemeClr val="tx1"/>
          </a:solidFill>
          <a:ln w="9525">
            <a:noFill/>
          </a:ln>
        </p:spPr>
        <p:txBody>
          <a:bodyPr wrap="square">
            <a:spAutoFit/>
            <a:scene3d>
              <a:camera prst="orthographicFront"/>
              <a:lightRig rig="threePt" dir="t"/>
            </a:scene3d>
          </a:bodyPr>
          <a:p>
            <a:r>
              <a:rPr lang="zh-CN" altLang="en-US" sz="2000">
                <a:solidFill>
                  <a:schemeClr val="bg1"/>
                </a:solidFill>
                <a:effectLst>
                  <a:outerShdw blurRad="38100" dist="19050" dir="2700000" algn="tl" rotWithShape="0">
                    <a:schemeClr val="dk1">
                      <a:alpha val="40000"/>
                    </a:schemeClr>
                  </a:outerShdw>
                </a:effectLst>
                <a:latin typeface="+mj-ea"/>
                <a:ea typeface="+mj-ea"/>
                <a:cs typeface="+mj-ea"/>
              </a:rPr>
              <a:t>煮茶论道</a:t>
            </a:r>
            <a:r>
              <a:rPr lang="en-US" altLang="zh-CN" sz="2000">
                <a:solidFill>
                  <a:schemeClr val="bg1"/>
                </a:solidFill>
                <a:effectLst>
                  <a:outerShdw blurRad="38100" dist="19050" dir="2700000" algn="tl" rotWithShape="0">
                    <a:schemeClr val="dk1">
                      <a:alpha val="40000"/>
                    </a:schemeClr>
                  </a:outerShdw>
                </a:effectLst>
                <a:latin typeface="+mj-ea"/>
                <a:ea typeface="+mj-ea"/>
                <a:cs typeface="+mj-ea"/>
              </a:rPr>
              <a:t>------</a:t>
            </a:r>
            <a:r>
              <a:rPr lang="zh-CN" sz="2000">
                <a:solidFill>
                  <a:schemeClr val="bg1"/>
                </a:solidFill>
                <a:effectLst>
                  <a:outerShdw blurRad="38100" dist="19050" dir="2700000" algn="tl" rotWithShape="0">
                    <a:schemeClr val="dk1">
                      <a:alpha val="40000"/>
                    </a:schemeClr>
                  </a:outerShdw>
                </a:effectLst>
                <a:latin typeface="+mj-ea"/>
                <a:ea typeface="+mj-ea"/>
                <a:cs typeface="+mj-ea"/>
              </a:rPr>
              <a:t>文化</a:t>
            </a:r>
            <a:r>
              <a:rPr lang="zh-CN" sz="2000">
                <a:solidFill>
                  <a:schemeClr val="bg1"/>
                </a:solidFill>
                <a:effectLst>
                  <a:outerShdw blurRad="38100" dist="19050" dir="2700000" algn="tl" rotWithShape="0">
                    <a:schemeClr val="dk1">
                      <a:alpha val="40000"/>
                    </a:schemeClr>
                  </a:outerShdw>
                </a:effectLst>
                <a:latin typeface="+mj-ea"/>
                <a:ea typeface="+mj-ea"/>
                <a:cs typeface="+mj-ea"/>
              </a:rPr>
              <a:t>沙龙现场</a:t>
            </a:r>
            <a:endParaRPr lang="zh-CN" altLang="en-US" sz="2000">
              <a:solidFill>
                <a:schemeClr val="bg1"/>
              </a:solidFill>
              <a:effectLst>
                <a:outerShdw blurRad="38100" dist="19050" dir="2700000" algn="tl" rotWithShape="0">
                  <a:schemeClr val="dk1">
                    <a:alpha val="40000"/>
                  </a:schemeClr>
                </a:outerShdw>
              </a:effectLst>
              <a:latin typeface="+mj-ea"/>
              <a:ea typeface="+mj-ea"/>
              <a:cs typeface="+mj-ea"/>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551180" y="980440"/>
            <a:ext cx="11018520" cy="1568450"/>
          </a:xfrm>
          <a:prstGeom prst="rect">
            <a:avLst/>
          </a:prstGeom>
          <a:noFill/>
          <a:ln w="9525">
            <a:noFill/>
          </a:ln>
        </p:spPr>
        <p:txBody>
          <a:bodyPr wrap="square">
            <a:spAutoFit/>
          </a:bodyPr>
          <a:p>
            <a:r>
              <a:rPr lang="en-US" sz="2400" b="1">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3.3</a:t>
            </a:r>
            <a:r>
              <a:rPr lang="zh-CN" sz="2400" b="1">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、具象化安全文化特征</a:t>
            </a:r>
            <a:r>
              <a:rPr lang="en-US"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安全文化</a:t>
            </a:r>
            <a:r>
              <a:rPr lang="zh-CN"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推进小组提炼总结主要的安全文化特征，具象化为行为准则，为员工树立行为标准，并融入一线生产部门的行为规范中，避免安全文化口号化，让安全文化能够切实落实到员工的行为上。（下页为</a:t>
            </a:r>
            <a:r>
              <a:rPr lang="zh-CN" sz="2400">
                <a:solidFill>
                  <a:srgbClr val="2D3745"/>
                </a:solidFill>
                <a:latin typeface="微软雅黑" panose="020B0503020204020204" pitchFamily="34" charset="-122"/>
                <a:ea typeface="微软雅黑" panose="020B0503020204020204" pitchFamily="34" charset="-122"/>
                <a:cs typeface="微软雅黑" panose="020B0503020204020204" pitchFamily="34" charset="-122"/>
              </a:rPr>
              <a:t>案例）</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0" name="组合 15"/>
          <p:cNvGrpSpPr/>
          <p:nvPr/>
        </p:nvGrpSpPr>
        <p:grpSpPr>
          <a:xfrm>
            <a:off x="1535430" y="2995295"/>
            <a:ext cx="8927465" cy="2981960"/>
            <a:chOff x="1699895" y="2674620"/>
            <a:chExt cx="8802370" cy="3560445"/>
          </a:xfrm>
        </p:grpSpPr>
        <p:pic>
          <p:nvPicPr>
            <p:cNvPr id="157700" name="图片 16"/>
            <p:cNvPicPr>
              <a:picLocks noChangeAspect="1"/>
            </p:cNvPicPr>
            <p:nvPr/>
          </p:nvPicPr>
          <p:blipFill>
            <a:blip r:embed="rId1"/>
            <a:stretch>
              <a:fillRect/>
            </a:stretch>
          </p:blipFill>
          <p:spPr>
            <a:xfrm>
              <a:off x="1699895" y="2674620"/>
              <a:ext cx="1736090" cy="3560445"/>
            </a:xfrm>
            <a:prstGeom prst="rect">
              <a:avLst/>
            </a:prstGeom>
            <a:noFill/>
            <a:ln w="9525">
              <a:noFill/>
            </a:ln>
          </p:spPr>
        </p:pic>
        <p:pic>
          <p:nvPicPr>
            <p:cNvPr id="157701" name="图片 17"/>
            <p:cNvPicPr>
              <a:picLocks noChangeAspect="1"/>
            </p:cNvPicPr>
            <p:nvPr/>
          </p:nvPicPr>
          <p:blipFill>
            <a:blip r:embed="rId2"/>
            <a:stretch>
              <a:fillRect/>
            </a:stretch>
          </p:blipFill>
          <p:spPr>
            <a:xfrm>
              <a:off x="3467735" y="2674620"/>
              <a:ext cx="1734820" cy="3552190"/>
            </a:xfrm>
            <a:prstGeom prst="rect">
              <a:avLst/>
            </a:prstGeom>
            <a:noFill/>
            <a:ln w="9525">
              <a:noFill/>
            </a:ln>
          </p:spPr>
        </p:pic>
        <p:pic>
          <p:nvPicPr>
            <p:cNvPr id="157702" name="图片 18"/>
            <p:cNvPicPr>
              <a:picLocks noChangeAspect="1"/>
            </p:cNvPicPr>
            <p:nvPr/>
          </p:nvPicPr>
          <p:blipFill>
            <a:blip r:embed="rId3"/>
            <a:stretch>
              <a:fillRect/>
            </a:stretch>
          </p:blipFill>
          <p:spPr>
            <a:xfrm>
              <a:off x="7000875" y="2675255"/>
              <a:ext cx="1734820" cy="3543300"/>
            </a:xfrm>
            <a:prstGeom prst="rect">
              <a:avLst/>
            </a:prstGeom>
            <a:noFill/>
            <a:ln w="9525">
              <a:noFill/>
            </a:ln>
          </p:spPr>
        </p:pic>
        <p:pic>
          <p:nvPicPr>
            <p:cNvPr id="157703" name="图片 19"/>
            <p:cNvPicPr>
              <a:picLocks noChangeAspect="1"/>
            </p:cNvPicPr>
            <p:nvPr/>
          </p:nvPicPr>
          <p:blipFill>
            <a:blip r:embed="rId4"/>
            <a:stretch>
              <a:fillRect/>
            </a:stretch>
          </p:blipFill>
          <p:spPr>
            <a:xfrm>
              <a:off x="8767445" y="2675255"/>
              <a:ext cx="1734820" cy="3543935"/>
            </a:xfrm>
            <a:prstGeom prst="rect">
              <a:avLst/>
            </a:prstGeom>
            <a:noFill/>
            <a:ln w="9525">
              <a:noFill/>
            </a:ln>
          </p:spPr>
        </p:pic>
        <p:pic>
          <p:nvPicPr>
            <p:cNvPr id="157704" name="图片 20"/>
            <p:cNvPicPr>
              <a:picLocks noChangeAspect="1"/>
            </p:cNvPicPr>
            <p:nvPr/>
          </p:nvPicPr>
          <p:blipFill>
            <a:blip r:embed="rId5"/>
            <a:stretch>
              <a:fillRect/>
            </a:stretch>
          </p:blipFill>
          <p:spPr>
            <a:xfrm>
              <a:off x="5202555" y="2675892"/>
              <a:ext cx="1798320" cy="3559173"/>
            </a:xfrm>
            <a:prstGeom prst="rect">
              <a:avLst/>
            </a:prstGeom>
            <a:noFill/>
            <a:ln w="9525">
              <a:noFill/>
            </a:ln>
          </p:spPr>
        </p:pic>
      </p:grpSp>
      <p:sp>
        <p:nvSpPr>
          <p:cNvPr id="14" name="文本框 13"/>
          <p:cNvSpPr txBox="1"/>
          <p:nvPr/>
        </p:nvSpPr>
        <p:spPr>
          <a:xfrm>
            <a:off x="5130165" y="6165215"/>
            <a:ext cx="1615440" cy="398780"/>
          </a:xfrm>
          <a:prstGeom prst="rect">
            <a:avLst/>
          </a:prstGeom>
          <a:solidFill>
            <a:schemeClr val="tx1"/>
          </a:solidFill>
          <a:ln w="9525">
            <a:noFill/>
          </a:ln>
        </p:spPr>
        <p:txBody>
          <a:bodyPr wrap="square">
            <a:spAutoFit/>
            <a:scene3d>
              <a:camera prst="orthographicFront"/>
              <a:lightRig rig="threePt" dir="t"/>
            </a:scene3d>
          </a:bodyPr>
          <a:p>
            <a:r>
              <a:rPr lang="zh-CN" altLang="en-US" sz="2000">
                <a:solidFill>
                  <a:schemeClr val="bg1"/>
                </a:solidFill>
                <a:effectLst>
                  <a:outerShdw blurRad="38100" dist="19050" dir="2700000" algn="tl" rotWithShape="0">
                    <a:schemeClr val="dk1">
                      <a:alpha val="40000"/>
                    </a:schemeClr>
                  </a:outerShdw>
                </a:effectLst>
                <a:latin typeface="+mj-ea"/>
                <a:ea typeface="+mj-ea"/>
                <a:cs typeface="+mj-ea"/>
              </a:rPr>
              <a:t>标准</a:t>
            </a:r>
            <a:r>
              <a:rPr lang="zh-CN" altLang="en-US" sz="2000">
                <a:solidFill>
                  <a:schemeClr val="bg1"/>
                </a:solidFill>
                <a:effectLst>
                  <a:outerShdw blurRad="38100" dist="19050" dir="2700000" algn="tl" rotWithShape="0">
                    <a:schemeClr val="dk1">
                      <a:alpha val="40000"/>
                    </a:schemeClr>
                  </a:outerShdw>
                </a:effectLst>
                <a:latin typeface="+mj-ea"/>
                <a:ea typeface="+mj-ea"/>
                <a:cs typeface="+mj-ea"/>
              </a:rPr>
              <a:t>具象化</a:t>
            </a:r>
            <a:endParaRPr lang="zh-CN" altLang="en-US" sz="2000">
              <a:solidFill>
                <a:schemeClr val="bg1"/>
              </a:solidFill>
              <a:effectLst>
                <a:outerShdw blurRad="38100" dist="19050" dir="2700000" algn="tl" rotWithShape="0">
                  <a:schemeClr val="dk1">
                    <a:alpha val="40000"/>
                  </a:schemeClr>
                </a:outerShdw>
              </a:effectLst>
              <a:latin typeface="+mj-ea"/>
              <a:ea typeface="+mj-ea"/>
              <a:cs typeface="+mj-ea"/>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19380" y="908685"/>
            <a:ext cx="6448425" cy="3953510"/>
          </a:xfrm>
          <a:prstGeom prst="rect">
            <a:avLst/>
          </a:prstGeom>
        </p:spPr>
      </p:pic>
      <p:sp>
        <p:nvSpPr>
          <p:cNvPr id="14" name="文本框 13"/>
          <p:cNvSpPr txBox="1"/>
          <p:nvPr/>
        </p:nvSpPr>
        <p:spPr>
          <a:xfrm>
            <a:off x="523240" y="5013325"/>
            <a:ext cx="3136265" cy="398780"/>
          </a:xfrm>
          <a:prstGeom prst="rect">
            <a:avLst/>
          </a:prstGeom>
          <a:solidFill>
            <a:schemeClr val="tx1"/>
          </a:solidFill>
          <a:ln w="9525">
            <a:noFill/>
          </a:ln>
        </p:spPr>
        <p:txBody>
          <a:bodyPr wrap="square">
            <a:spAutoFit/>
            <a:scene3d>
              <a:camera prst="orthographicFront"/>
              <a:lightRig rig="threePt" dir="t"/>
            </a:scene3d>
          </a:bodyPr>
          <a:p>
            <a:r>
              <a:rPr lang="zh-CN" altLang="en-US" sz="2000">
                <a:solidFill>
                  <a:schemeClr val="bg1"/>
                </a:solidFill>
                <a:effectLst>
                  <a:outerShdw blurRad="38100" dist="19050" dir="2700000" algn="tl" rotWithShape="0">
                    <a:schemeClr val="dk1">
                      <a:alpha val="40000"/>
                    </a:schemeClr>
                  </a:outerShdw>
                </a:effectLst>
                <a:latin typeface="+mj-ea"/>
                <a:ea typeface="+mj-ea"/>
                <a:cs typeface="+mj-ea"/>
              </a:rPr>
              <a:t>一位运行员工的月度</a:t>
            </a:r>
            <a:r>
              <a:rPr lang="zh-CN" altLang="en-US" sz="2000">
                <a:solidFill>
                  <a:schemeClr val="bg1"/>
                </a:solidFill>
                <a:effectLst>
                  <a:outerShdw blurRad="38100" dist="19050" dir="2700000" algn="tl" rotWithShape="0">
                    <a:schemeClr val="dk1">
                      <a:alpha val="40000"/>
                    </a:schemeClr>
                  </a:outerShdw>
                </a:effectLst>
                <a:latin typeface="+mj-ea"/>
                <a:ea typeface="+mj-ea"/>
                <a:cs typeface="+mj-ea"/>
              </a:rPr>
              <a:t>自评</a:t>
            </a:r>
            <a:endParaRPr lang="zh-CN" altLang="en-US" sz="2000">
              <a:solidFill>
                <a:schemeClr val="bg1"/>
              </a:solidFill>
              <a:effectLst>
                <a:outerShdw blurRad="38100" dist="19050" dir="2700000" algn="tl" rotWithShape="0">
                  <a:schemeClr val="dk1">
                    <a:alpha val="40000"/>
                  </a:schemeClr>
                </a:outerShdw>
              </a:effectLst>
              <a:latin typeface="+mj-ea"/>
              <a:ea typeface="+mj-ea"/>
              <a:cs typeface="+mj-ea"/>
            </a:endParaRPr>
          </a:p>
        </p:txBody>
      </p:sp>
      <p:pic>
        <p:nvPicPr>
          <p:cNvPr id="5" name="图片 4"/>
          <p:cNvPicPr>
            <a:picLocks noChangeAspect="1"/>
          </p:cNvPicPr>
          <p:nvPr/>
        </p:nvPicPr>
        <p:blipFill>
          <a:blip r:embed="rId2"/>
          <a:stretch>
            <a:fillRect/>
          </a:stretch>
        </p:blipFill>
        <p:spPr>
          <a:xfrm>
            <a:off x="4727575" y="3356610"/>
            <a:ext cx="7499350" cy="3468370"/>
          </a:xfrm>
          <a:prstGeom prst="rect">
            <a:avLst/>
          </a:prstGeom>
        </p:spPr>
      </p:pic>
      <p:sp>
        <p:nvSpPr>
          <p:cNvPr id="6" name="文本框 5"/>
          <p:cNvSpPr txBox="1"/>
          <p:nvPr/>
        </p:nvSpPr>
        <p:spPr>
          <a:xfrm>
            <a:off x="7607935" y="2996565"/>
            <a:ext cx="3589020" cy="398780"/>
          </a:xfrm>
          <a:prstGeom prst="rect">
            <a:avLst/>
          </a:prstGeom>
          <a:solidFill>
            <a:schemeClr val="tx1"/>
          </a:solidFill>
          <a:ln w="9525">
            <a:noFill/>
          </a:ln>
        </p:spPr>
        <p:txBody>
          <a:bodyPr wrap="square">
            <a:spAutoFit/>
            <a:scene3d>
              <a:camera prst="orthographicFront"/>
              <a:lightRig rig="threePt" dir="t"/>
            </a:scene3d>
          </a:bodyPr>
          <a:p>
            <a:r>
              <a:rPr lang="zh-CN" altLang="en-US" sz="2000">
                <a:solidFill>
                  <a:schemeClr val="bg1"/>
                </a:solidFill>
                <a:effectLst>
                  <a:outerShdw blurRad="38100" dist="19050" dir="2700000" algn="tl" rotWithShape="0">
                    <a:schemeClr val="dk1">
                      <a:alpha val="40000"/>
                    </a:schemeClr>
                  </a:outerShdw>
                </a:effectLst>
                <a:latin typeface="+mj-ea"/>
                <a:ea typeface="+mj-ea"/>
                <a:cs typeface="+mj-ea"/>
              </a:rPr>
              <a:t>运行某部月度自评跟踪</a:t>
            </a:r>
            <a:r>
              <a:rPr lang="zh-CN" altLang="en-US" sz="2000">
                <a:solidFill>
                  <a:schemeClr val="bg1"/>
                </a:solidFill>
                <a:effectLst>
                  <a:outerShdw blurRad="38100" dist="19050" dir="2700000" algn="tl" rotWithShape="0">
                    <a:schemeClr val="dk1">
                      <a:alpha val="40000"/>
                    </a:schemeClr>
                  </a:outerShdw>
                </a:effectLst>
                <a:latin typeface="+mj-ea"/>
                <a:ea typeface="+mj-ea"/>
                <a:cs typeface="+mj-ea"/>
              </a:rPr>
              <a:t>分析</a:t>
            </a:r>
            <a:endParaRPr lang="zh-CN" altLang="en-US" sz="2000">
              <a:solidFill>
                <a:schemeClr val="bg1"/>
              </a:solidFill>
              <a:effectLst>
                <a:outerShdw blurRad="38100" dist="19050" dir="2700000" algn="tl" rotWithShape="0">
                  <a:schemeClr val="dk1">
                    <a:alpha val="40000"/>
                  </a:schemeClr>
                </a:outerShdw>
              </a:effectLst>
              <a:latin typeface="+mj-ea"/>
              <a:ea typeface="+mj-ea"/>
              <a:cs typeface="+mj-ea"/>
            </a:endParaRPr>
          </a:p>
        </p:txBody>
      </p:sp>
      <p:sp>
        <p:nvSpPr>
          <p:cNvPr id="7" name="文本框 6"/>
          <p:cNvSpPr txBox="1"/>
          <p:nvPr/>
        </p:nvSpPr>
        <p:spPr>
          <a:xfrm>
            <a:off x="551180" y="5733415"/>
            <a:ext cx="3081020" cy="922020"/>
          </a:xfrm>
          <a:prstGeom prst="rect">
            <a:avLst/>
          </a:prstGeom>
          <a:noFill/>
        </p:spPr>
        <p:txBody>
          <a:bodyPr wrap="square" rtlCol="0">
            <a:spAutoFit/>
          </a:bodyPr>
          <a:p>
            <a:r>
              <a:rPr lang="zh-CN" altLang="en-US">
                <a:latin typeface="微软雅黑" panose="020B0503020204020204" pitchFamily="34" charset="-122"/>
                <a:ea typeface="微软雅黑" panose="020B0503020204020204" pitchFamily="34" charset="-122"/>
                <a:cs typeface="微软雅黑" panose="020B0503020204020204" pitchFamily="34" charset="-122"/>
              </a:rPr>
              <a:t>注：五个维度，每个维度</a:t>
            </a:r>
            <a:r>
              <a:rPr lang="en-US" altLang="zh-CN">
                <a:latin typeface="微软雅黑" panose="020B0503020204020204" pitchFamily="34" charset="-122"/>
                <a:ea typeface="微软雅黑" panose="020B0503020204020204" pitchFamily="34" charset="-122"/>
                <a:cs typeface="微软雅黑" panose="020B0503020204020204" pitchFamily="34" charset="-122"/>
              </a:rPr>
              <a:t>5</a:t>
            </a:r>
            <a:r>
              <a:rPr lang="zh-CN" altLang="en-US">
                <a:latin typeface="微软雅黑" panose="020B0503020204020204" pitchFamily="34" charset="-122"/>
                <a:ea typeface="微软雅黑" panose="020B0503020204020204" pitchFamily="34" charset="-122"/>
                <a:cs typeface="微软雅黑" panose="020B0503020204020204" pitchFamily="34" charset="-122"/>
              </a:rPr>
              <a:t>条，每条</a:t>
            </a:r>
            <a:r>
              <a:rPr lang="en-US" altLang="zh-CN">
                <a:latin typeface="微软雅黑" panose="020B0503020204020204" pitchFamily="34" charset="-122"/>
                <a:ea typeface="微软雅黑" panose="020B0503020204020204" pitchFamily="34" charset="-122"/>
                <a:cs typeface="微软雅黑" panose="020B0503020204020204" pitchFamily="34" charset="-122"/>
              </a:rPr>
              <a:t>1</a:t>
            </a:r>
            <a:r>
              <a:rPr lang="zh-CN" altLang="en-US">
                <a:latin typeface="微软雅黑" panose="020B0503020204020204" pitchFamily="34" charset="-122"/>
                <a:ea typeface="微软雅黑" panose="020B0503020204020204" pitchFamily="34" charset="-122"/>
                <a:cs typeface="微软雅黑" panose="020B0503020204020204" pitchFamily="34" charset="-122"/>
              </a:rPr>
              <a:t>，</a:t>
            </a:r>
            <a:r>
              <a:rPr lang="en-US" altLang="zh-CN">
                <a:latin typeface="微软雅黑" panose="020B0503020204020204" pitchFamily="34" charset="-122"/>
                <a:ea typeface="微软雅黑" panose="020B0503020204020204" pitchFamily="34" charset="-122"/>
                <a:cs typeface="微软雅黑" panose="020B0503020204020204" pitchFamily="34" charset="-122"/>
              </a:rPr>
              <a:t>2</a:t>
            </a:r>
            <a:r>
              <a:rPr lang="zh-CN" altLang="en-US">
                <a:latin typeface="微软雅黑" panose="020B0503020204020204" pitchFamily="34" charset="-122"/>
                <a:ea typeface="微软雅黑" panose="020B0503020204020204" pitchFamily="34" charset="-122"/>
                <a:cs typeface="微软雅黑" panose="020B0503020204020204" pitchFamily="34" charset="-122"/>
              </a:rPr>
              <a:t>，</a:t>
            </a:r>
            <a:r>
              <a:rPr lang="en-US" altLang="zh-CN">
                <a:latin typeface="微软雅黑" panose="020B0503020204020204" pitchFamily="34" charset="-122"/>
                <a:ea typeface="微软雅黑" panose="020B0503020204020204" pitchFamily="34" charset="-122"/>
                <a:cs typeface="微软雅黑" panose="020B0503020204020204" pitchFamily="34" charset="-122"/>
              </a:rPr>
              <a:t>3</a:t>
            </a:r>
            <a:r>
              <a:rPr lang="zh-CN" altLang="en-US">
                <a:latin typeface="微软雅黑" panose="020B0503020204020204" pitchFamily="34" charset="-122"/>
                <a:ea typeface="微软雅黑" panose="020B0503020204020204" pitchFamily="34" charset="-122"/>
                <a:cs typeface="微软雅黑" panose="020B0503020204020204" pitchFamily="34" charset="-122"/>
              </a:rPr>
              <a:t>个层次，所以每个维度最高评分为</a:t>
            </a:r>
            <a:r>
              <a:rPr lang="en-US" altLang="zh-CN">
                <a:latin typeface="微软雅黑" panose="020B0503020204020204" pitchFamily="34" charset="-122"/>
                <a:ea typeface="微软雅黑" panose="020B0503020204020204" pitchFamily="34" charset="-122"/>
                <a:cs typeface="微软雅黑" panose="020B0503020204020204" pitchFamily="34" charset="-122"/>
              </a:rPr>
              <a:t>15</a:t>
            </a:r>
            <a:r>
              <a:rPr lang="zh-CN" altLang="en-US">
                <a:latin typeface="微软雅黑" panose="020B0503020204020204" pitchFamily="34" charset="-122"/>
                <a:ea typeface="微软雅黑" panose="020B0503020204020204" pitchFamily="34" charset="-122"/>
                <a:cs typeface="微软雅黑" panose="020B0503020204020204" pitchFamily="34" charset="-122"/>
              </a:rPr>
              <a:t>分。</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tags/tag1.xml><?xml version="1.0" encoding="utf-8"?>
<p:tagLst xmlns:p="http://schemas.openxmlformats.org/presentationml/2006/main">
  <p:tag name="KSO_WM_UNIT_TABLE_BEAUTIFY" val="smartTable{23b09b0e-6d34-4579-a664-539c33ec0ac0}"/>
</p:tagLst>
</file>

<file path=ppt/theme/theme1.xml><?xml version="1.0" encoding="utf-8"?>
<a:theme xmlns:a="http://schemas.openxmlformats.org/drawingml/2006/main" name="Office Theme">
  <a:themeElements>
    <a:clrScheme name="CGN 集团公司">
      <a:dk1>
        <a:srgbClr val="004A86"/>
      </a:dk1>
      <a:lt1>
        <a:srgbClr val="FFFFFF"/>
      </a:lt1>
      <a:dk2>
        <a:srgbClr val="4C4948"/>
      </a:dk2>
      <a:lt2>
        <a:srgbClr val="0069AC"/>
      </a:lt2>
      <a:accent1>
        <a:srgbClr val="00AAE8"/>
      </a:accent1>
      <a:accent2>
        <a:srgbClr val="DAD900"/>
      </a:accent2>
      <a:accent3>
        <a:srgbClr val="8FC31F"/>
      </a:accent3>
      <a:accent4>
        <a:srgbClr val="FFD900"/>
      </a:accent4>
      <a:accent5>
        <a:srgbClr val="F7AB00"/>
      </a:accent5>
      <a:accent6>
        <a:srgbClr val="ED6C00"/>
      </a:accent6>
      <a:hlink>
        <a:srgbClr val="CCEEFA"/>
      </a:hlink>
      <a:folHlink>
        <a:srgbClr val="004A86"/>
      </a:folHlink>
    </a:clrScheme>
    <a:fontScheme name="DNMC标准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DNMC标准色2">
      <a:dk1>
        <a:srgbClr val="004A86"/>
      </a:dk1>
      <a:lt1>
        <a:srgbClr val="FFFFFF"/>
      </a:lt1>
      <a:dk2>
        <a:srgbClr val="4C4948"/>
      </a:dk2>
      <a:lt2>
        <a:srgbClr val="0069AC"/>
      </a:lt2>
      <a:accent1>
        <a:srgbClr val="00AAE8"/>
      </a:accent1>
      <a:accent2>
        <a:srgbClr val="DAD900"/>
      </a:accent2>
      <a:accent3>
        <a:srgbClr val="8FC31F"/>
      </a:accent3>
      <a:accent4>
        <a:srgbClr val="FFD900"/>
      </a:accent4>
      <a:accent5>
        <a:srgbClr val="F7AB00"/>
      </a:accent5>
      <a:accent6>
        <a:srgbClr val="ED6C00"/>
      </a:accent6>
      <a:hlink>
        <a:srgbClr val="CCEEFA"/>
      </a:hlink>
      <a:folHlink>
        <a:srgbClr val="004A86"/>
      </a:folHlink>
    </a:clrScheme>
    <a:fontScheme name="DNMC标准字体">
      <a:majorFont>
        <a:latin typeface="Arial"/>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6502</Words>
  <Application>WPS 演示</Application>
  <PresentationFormat>宽屏</PresentationFormat>
  <Paragraphs>518</Paragraphs>
  <Slides>38</Slides>
  <Notes>3</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38</vt:i4>
      </vt:variant>
    </vt:vector>
  </HeadingPairs>
  <TitlesOfParts>
    <vt:vector size="59" baseType="lpstr">
      <vt:lpstr>Arial</vt:lpstr>
      <vt:lpstr>宋体</vt:lpstr>
      <vt:lpstr>Wingdings</vt:lpstr>
      <vt:lpstr>微软雅黑</vt:lpstr>
      <vt:lpstr>黑体</vt:lpstr>
      <vt:lpstr>Arial</vt:lpstr>
      <vt:lpstr>Franklin Gothic Book</vt:lpstr>
      <vt:lpstr>冬青黑体简体中文 W3</vt:lpstr>
      <vt:lpstr>方正兰亭中黑_GBK</vt:lpstr>
      <vt:lpstr>Angsana New</vt:lpstr>
      <vt:lpstr>Calibri</vt:lpstr>
      <vt:lpstr>楷体</vt:lpstr>
      <vt:lpstr>Times New Roman</vt:lpstr>
      <vt:lpstr>Broadway</vt:lpstr>
      <vt:lpstr>Wingdings</vt:lpstr>
      <vt:lpstr>Arial Unicode MS</vt:lpstr>
      <vt:lpstr>Meiryo UI</vt:lpstr>
      <vt:lpstr>等线</vt:lpstr>
      <vt:lpstr>Microsoft YaHei UI</vt:lpstr>
      <vt:lpstr>Office Theme</vt:lpstr>
      <vt:lpstr>10_Office Theme</vt:lpstr>
      <vt:lpstr>文化引领 躬身入局</vt:lpstr>
      <vt:lpstr>PowerPoint 演示文稿</vt:lpstr>
      <vt:lpstr>PowerPoint 演示文稿</vt:lpstr>
      <vt:lpstr>1，领导承诺</vt:lpstr>
      <vt:lpstr>2， 组织保障</vt:lpstr>
      <vt:lpstr>3， 形式多样</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构建能力素质模型，选拔干部侧重价值观等基本素养评价</vt:lpstr>
      <vt:lpstr>实施“知、战、行、果”相结合实战模式对管理干部进行培训</vt:lpstr>
      <vt:lpstr>PowerPoint 演示文稿</vt:lpstr>
      <vt:lpstr>PowerPoint 演示文稿</vt:lpstr>
      <vt:lpstr>     文化引领——做细做实，加强文化引领作用  </vt:lpstr>
      <vt:lpstr>责任落实——构建深度嵌入业务流程的责任制</vt:lpstr>
      <vt:lpstr>责任嵌入流程</vt:lpstr>
      <vt:lpstr>大修管理推广应用“三三”制，责任链条全面落地</vt:lpstr>
      <vt:lpstr>管理和技术：深化改革、着力创新，系统提升管理水平</vt:lpstr>
      <vt:lpstr>一区两队一岗的广泛开展以来，大修工作取得良好效果。</vt:lpstr>
      <vt:lpstr>B.组织活力——构建科学高效的激励奖惩机制，激发组织活力</vt:lpstr>
      <vt:lpstr>C.流程优化——以工作负责人为中心，优化流程设计</vt:lpstr>
      <vt:lpstr>案例：日常作业风险分析表单数量多、适用范围不精准问题改进</vt:lpstr>
      <vt:lpstr>D.风险防范——完善安全风险分级和隐患排查治理双重预防机制，提高安全生产水平</vt:lpstr>
      <vt:lpstr>隐患排查治理</vt:lpstr>
      <vt:lpstr>E.技术创新——推动新技术的应用，提升安全生产硬实力</vt:lpstr>
      <vt:lpstr>PowerPoint 演示文稿</vt:lpstr>
      <vt:lpstr>管理干部作风建设是长期的任务</vt:lpstr>
      <vt:lpstr>中系技术规格书面临安全、技术、进度挑战</vt:lpstr>
      <vt:lpstr>30年的改造面临设计、设备制造、施工、调试、资源经验、疫情及不可预见性、合法合规、经营等八大风险挑战。</vt:lpstr>
      <vt:lpstr>PowerPoint 演示文稿</vt:lpstr>
      <vt:lpstr>PowerPoint 演示文稿</vt:lpstr>
      <vt:lpstr>谢 谢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P70</dc:creator>
  <cp:lastModifiedBy>蔡鹏</cp:lastModifiedBy>
  <cp:revision>155</cp:revision>
  <dcterms:created xsi:type="dcterms:W3CDTF">2012-08-30T22:54:00Z</dcterms:created>
  <dcterms:modified xsi:type="dcterms:W3CDTF">2022-10-25T02:08:02Z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2052-11.8.2.10321</vt:lpwstr>
  </property>
  <property fmtid="{D5CDD505-2E9C-101B-9397-08002B2CF9AE}" pid="3" name="ContentTypeId">
    <vt:lpwstr>0x010100813B4494CC89014894631695D7B8F15D</vt:lpwstr>
  </property>
</Properties>
</file>